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86" r:id="rId4"/>
    <p:sldId id="291" r:id="rId5"/>
    <p:sldId id="292" r:id="rId6"/>
    <p:sldId id="288" r:id="rId7"/>
    <p:sldId id="293" r:id="rId8"/>
    <p:sldId id="290" r:id="rId9"/>
    <p:sldId id="294" r:id="rId10"/>
    <p:sldId id="298" r:id="rId11"/>
    <p:sldId id="289" r:id="rId12"/>
    <p:sldId id="287" r:id="rId13"/>
    <p:sldId id="296" r:id="rId14"/>
    <p:sldId id="297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 userDrawn="1">
          <p15:clr>
            <a:srgbClr val="A4A3A4"/>
          </p15:clr>
        </p15:guide>
        <p15:guide id="2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5" orient="horz" pos="3552" userDrawn="1">
          <p15:clr>
            <a:srgbClr val="A4A3A4"/>
          </p15:clr>
        </p15:guide>
        <p15:guide id="6" pos="431">
          <p15:clr>
            <a:srgbClr val="A4A3A4"/>
          </p15:clr>
        </p15:guide>
        <p15:guide id="7" orient="horz" pos="3544">
          <p15:clr>
            <a:srgbClr val="A4A3A4"/>
          </p15:clr>
        </p15:guide>
        <p15:guide id="8" pos="75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959"/>
    <a:srgbClr val="E27C41"/>
    <a:srgbClr val="562041"/>
    <a:srgbClr val="698186"/>
    <a:srgbClr val="84D2E2"/>
    <a:srgbClr val="076873"/>
    <a:srgbClr val="0C234B"/>
    <a:srgbClr val="010000"/>
    <a:srgbClr val="6F8666"/>
    <a:srgbClr val="AB0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4" autoAdjust="0"/>
    <p:restoredTop sz="95332" autoAdjust="0"/>
  </p:normalViewPr>
  <p:slideViewPr>
    <p:cSldViewPr snapToGrid="0">
      <p:cViewPr varScale="1">
        <p:scale>
          <a:sx n="83" d="100"/>
          <a:sy n="83" d="100"/>
        </p:scale>
        <p:origin x="1387" y="62"/>
      </p:cViewPr>
      <p:guideLst>
        <p:guide orient="horz" pos="2280"/>
        <p:guide/>
        <p:guide orient="horz"/>
        <p:guide orient="horz" pos="3552"/>
        <p:guide pos="431"/>
        <p:guide orient="horz" pos="3544"/>
        <p:guide pos="753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F9C37-0A42-49CB-BF28-DA1BE62CE298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C3EB4991-2F04-41DC-9D37-1362BCBABD6F}">
      <dgm:prSet phldrT="[Text]"/>
      <dgm:spPr>
        <a:solidFill>
          <a:srgbClr val="8C2C4A"/>
        </a:solidFill>
      </dgm:spPr>
      <dgm:t>
        <a:bodyPr/>
        <a:lstStyle/>
        <a:p>
          <a:r>
            <a:rPr lang="en-US" dirty="0" smtClean="0"/>
            <a:t>Appointed Professionals</a:t>
          </a:r>
          <a:endParaRPr lang="en-US" dirty="0"/>
        </a:p>
      </dgm:t>
    </dgm:pt>
    <dgm:pt modelId="{DA37CF6E-E64C-4AAB-96AA-BA2E5B43D311}" type="parTrans" cxnId="{8F3CDB5E-A384-46C1-A3EE-049586534C39}">
      <dgm:prSet/>
      <dgm:spPr/>
      <dgm:t>
        <a:bodyPr/>
        <a:lstStyle/>
        <a:p>
          <a:endParaRPr lang="en-US"/>
        </a:p>
      </dgm:t>
    </dgm:pt>
    <dgm:pt modelId="{0F8846F8-A682-42AB-9A10-735762D6539B}" type="sibTrans" cxnId="{8F3CDB5E-A384-46C1-A3EE-049586534C39}">
      <dgm:prSet/>
      <dgm:spPr/>
      <dgm:t>
        <a:bodyPr/>
        <a:lstStyle/>
        <a:p>
          <a:endParaRPr lang="en-US"/>
        </a:p>
      </dgm:t>
    </dgm:pt>
    <dgm:pt modelId="{7C428B83-7D92-4CED-828E-112B888897C4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Classified Staff</a:t>
          </a:r>
          <a:endParaRPr lang="en-US" dirty="0"/>
        </a:p>
      </dgm:t>
    </dgm:pt>
    <dgm:pt modelId="{6F6C441F-FD54-4B0C-9BC5-EED60C34BF67}" type="parTrans" cxnId="{A625AAEB-F49C-438A-858D-4C48F9722642}">
      <dgm:prSet/>
      <dgm:spPr/>
      <dgm:t>
        <a:bodyPr/>
        <a:lstStyle/>
        <a:p>
          <a:endParaRPr lang="en-US"/>
        </a:p>
      </dgm:t>
    </dgm:pt>
    <dgm:pt modelId="{13A787A0-B87C-4A56-B682-760D15D80436}" type="sibTrans" cxnId="{A625AAEB-F49C-438A-858D-4C48F9722642}">
      <dgm:prSet/>
      <dgm:spPr/>
      <dgm:t>
        <a:bodyPr/>
        <a:lstStyle/>
        <a:p>
          <a:endParaRPr lang="en-US"/>
        </a:p>
      </dgm:t>
    </dgm:pt>
    <dgm:pt modelId="{ED490FCA-59C9-49D5-99C4-BC99FD99EED2}">
      <dgm:prSet phldrT="[Text]"/>
      <dgm:spPr>
        <a:solidFill>
          <a:srgbClr val="4E0B69"/>
        </a:solidFill>
      </dgm:spPr>
      <dgm:t>
        <a:bodyPr/>
        <a:lstStyle/>
        <a:p>
          <a:r>
            <a:rPr lang="en-US" dirty="0" smtClean="0"/>
            <a:t>Job Functions and Families</a:t>
          </a:r>
          <a:endParaRPr lang="en-US" dirty="0"/>
        </a:p>
      </dgm:t>
    </dgm:pt>
    <dgm:pt modelId="{B3168646-C3E0-400F-AB88-1C801E44D2EA}" type="parTrans" cxnId="{0B089160-2398-4C38-B744-4BEA4BFCFBB3}">
      <dgm:prSet/>
      <dgm:spPr/>
      <dgm:t>
        <a:bodyPr/>
        <a:lstStyle/>
        <a:p>
          <a:endParaRPr lang="en-US"/>
        </a:p>
      </dgm:t>
    </dgm:pt>
    <dgm:pt modelId="{9B5AB816-9992-40D8-AA21-C0879125D097}" type="sibTrans" cxnId="{0B089160-2398-4C38-B744-4BEA4BFCFBB3}">
      <dgm:prSet/>
      <dgm:spPr/>
      <dgm:t>
        <a:bodyPr/>
        <a:lstStyle/>
        <a:p>
          <a:endParaRPr lang="en-US"/>
        </a:p>
      </dgm:t>
    </dgm:pt>
    <dgm:pt modelId="{8438B42B-4B24-4BEE-99EC-C42CEF98C354}" type="pres">
      <dgm:prSet presAssocID="{1A1F9C37-0A42-49CB-BF28-DA1BE62CE298}" presName="linearFlow" presStyleCnt="0">
        <dgm:presLayoutVars>
          <dgm:dir/>
          <dgm:resizeHandles val="exact"/>
        </dgm:presLayoutVars>
      </dgm:prSet>
      <dgm:spPr/>
    </dgm:pt>
    <dgm:pt modelId="{25695DA6-67A6-4D98-9D5E-1EBFD28305D7}" type="pres">
      <dgm:prSet presAssocID="{C3EB4991-2F04-41DC-9D37-1362BCBABD6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1C9C4E-0DA2-4EA9-BF3D-97680C1D9201}" type="pres">
      <dgm:prSet presAssocID="{0F8846F8-A682-42AB-9A10-735762D6539B}" presName="spacerL" presStyleCnt="0"/>
      <dgm:spPr/>
    </dgm:pt>
    <dgm:pt modelId="{0BBCCD64-EEEA-4B30-89CA-6DDB2B170103}" type="pres">
      <dgm:prSet presAssocID="{0F8846F8-A682-42AB-9A10-735762D6539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A0E0762E-5DE2-4C40-9EAD-775348F6D455}" type="pres">
      <dgm:prSet presAssocID="{0F8846F8-A682-42AB-9A10-735762D6539B}" presName="spacerR" presStyleCnt="0"/>
      <dgm:spPr/>
    </dgm:pt>
    <dgm:pt modelId="{6FD914C1-7E54-47AC-A201-14BD302CA706}" type="pres">
      <dgm:prSet presAssocID="{7C428B83-7D92-4CED-828E-112B888897C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FB1D5-2DED-4F8B-B038-912616832FD5}" type="pres">
      <dgm:prSet presAssocID="{13A787A0-B87C-4A56-B682-760D15D80436}" presName="spacerL" presStyleCnt="0"/>
      <dgm:spPr/>
    </dgm:pt>
    <dgm:pt modelId="{43AA3379-04AF-4D2C-8335-108640C543E6}" type="pres">
      <dgm:prSet presAssocID="{13A787A0-B87C-4A56-B682-760D15D80436}" presName="sibTrans" presStyleLbl="sibTrans2D1" presStyleIdx="1" presStyleCnt="2"/>
      <dgm:spPr/>
      <dgm:t>
        <a:bodyPr/>
        <a:lstStyle/>
        <a:p>
          <a:endParaRPr lang="en-US"/>
        </a:p>
      </dgm:t>
    </dgm:pt>
    <dgm:pt modelId="{14A6E654-91D2-4F7C-8883-246B98BDE67F}" type="pres">
      <dgm:prSet presAssocID="{13A787A0-B87C-4A56-B682-760D15D80436}" presName="spacerR" presStyleCnt="0"/>
      <dgm:spPr/>
    </dgm:pt>
    <dgm:pt modelId="{8D555DC8-AF76-4403-BA56-FE01E54FA524}" type="pres">
      <dgm:prSet presAssocID="{ED490FCA-59C9-49D5-99C4-BC99FD99EED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7E6AC2-B149-457B-B454-CE42EA4894B9}" type="presOf" srcId="{C3EB4991-2F04-41DC-9D37-1362BCBABD6F}" destId="{25695DA6-67A6-4D98-9D5E-1EBFD28305D7}" srcOrd="0" destOrd="0" presId="urn:microsoft.com/office/officeart/2005/8/layout/equation1"/>
    <dgm:cxn modelId="{9A4A8079-823F-4B54-899E-AA2C81BFE30E}" type="presOf" srcId="{ED490FCA-59C9-49D5-99C4-BC99FD99EED2}" destId="{8D555DC8-AF76-4403-BA56-FE01E54FA524}" srcOrd="0" destOrd="0" presId="urn:microsoft.com/office/officeart/2005/8/layout/equation1"/>
    <dgm:cxn modelId="{A625AAEB-F49C-438A-858D-4C48F9722642}" srcId="{1A1F9C37-0A42-49CB-BF28-DA1BE62CE298}" destId="{7C428B83-7D92-4CED-828E-112B888897C4}" srcOrd="1" destOrd="0" parTransId="{6F6C441F-FD54-4B0C-9BC5-EED60C34BF67}" sibTransId="{13A787A0-B87C-4A56-B682-760D15D80436}"/>
    <dgm:cxn modelId="{88900D82-DAF9-42B0-A101-3CF94D2531EE}" type="presOf" srcId="{7C428B83-7D92-4CED-828E-112B888897C4}" destId="{6FD914C1-7E54-47AC-A201-14BD302CA706}" srcOrd="0" destOrd="0" presId="urn:microsoft.com/office/officeart/2005/8/layout/equation1"/>
    <dgm:cxn modelId="{C1B99EED-E7D3-4F36-ADD6-69A78338853C}" type="presOf" srcId="{1A1F9C37-0A42-49CB-BF28-DA1BE62CE298}" destId="{8438B42B-4B24-4BEE-99EC-C42CEF98C354}" srcOrd="0" destOrd="0" presId="urn:microsoft.com/office/officeart/2005/8/layout/equation1"/>
    <dgm:cxn modelId="{9B936CFF-5692-4B72-BCCB-521637F2FDBA}" type="presOf" srcId="{13A787A0-B87C-4A56-B682-760D15D80436}" destId="{43AA3379-04AF-4D2C-8335-108640C543E6}" srcOrd="0" destOrd="0" presId="urn:microsoft.com/office/officeart/2005/8/layout/equation1"/>
    <dgm:cxn modelId="{0B089160-2398-4C38-B744-4BEA4BFCFBB3}" srcId="{1A1F9C37-0A42-49CB-BF28-DA1BE62CE298}" destId="{ED490FCA-59C9-49D5-99C4-BC99FD99EED2}" srcOrd="2" destOrd="0" parTransId="{B3168646-C3E0-400F-AB88-1C801E44D2EA}" sibTransId="{9B5AB816-9992-40D8-AA21-C0879125D097}"/>
    <dgm:cxn modelId="{8F3CDB5E-A384-46C1-A3EE-049586534C39}" srcId="{1A1F9C37-0A42-49CB-BF28-DA1BE62CE298}" destId="{C3EB4991-2F04-41DC-9D37-1362BCBABD6F}" srcOrd="0" destOrd="0" parTransId="{DA37CF6E-E64C-4AAB-96AA-BA2E5B43D311}" sibTransId="{0F8846F8-A682-42AB-9A10-735762D6539B}"/>
    <dgm:cxn modelId="{69AB80B0-D9B1-4003-8CAD-91DCB604B7C9}" type="presOf" srcId="{0F8846F8-A682-42AB-9A10-735762D6539B}" destId="{0BBCCD64-EEEA-4B30-89CA-6DDB2B170103}" srcOrd="0" destOrd="0" presId="urn:microsoft.com/office/officeart/2005/8/layout/equation1"/>
    <dgm:cxn modelId="{AD4C9A77-BE78-4535-8564-CAEEE5BA72F4}" type="presParOf" srcId="{8438B42B-4B24-4BEE-99EC-C42CEF98C354}" destId="{25695DA6-67A6-4D98-9D5E-1EBFD28305D7}" srcOrd="0" destOrd="0" presId="urn:microsoft.com/office/officeart/2005/8/layout/equation1"/>
    <dgm:cxn modelId="{AF042F87-FC43-4E95-A22C-BACD28C41C2A}" type="presParOf" srcId="{8438B42B-4B24-4BEE-99EC-C42CEF98C354}" destId="{D01C9C4E-0DA2-4EA9-BF3D-97680C1D9201}" srcOrd="1" destOrd="0" presId="urn:microsoft.com/office/officeart/2005/8/layout/equation1"/>
    <dgm:cxn modelId="{9A4E33F5-ED5E-43CA-855B-0B81C8FBA00A}" type="presParOf" srcId="{8438B42B-4B24-4BEE-99EC-C42CEF98C354}" destId="{0BBCCD64-EEEA-4B30-89CA-6DDB2B170103}" srcOrd="2" destOrd="0" presId="urn:microsoft.com/office/officeart/2005/8/layout/equation1"/>
    <dgm:cxn modelId="{920917C2-8A10-4117-8D3F-313596A3CB24}" type="presParOf" srcId="{8438B42B-4B24-4BEE-99EC-C42CEF98C354}" destId="{A0E0762E-5DE2-4C40-9EAD-775348F6D455}" srcOrd="3" destOrd="0" presId="urn:microsoft.com/office/officeart/2005/8/layout/equation1"/>
    <dgm:cxn modelId="{E80FAB9F-1C07-4885-9D85-7AB9488E5A87}" type="presParOf" srcId="{8438B42B-4B24-4BEE-99EC-C42CEF98C354}" destId="{6FD914C1-7E54-47AC-A201-14BD302CA706}" srcOrd="4" destOrd="0" presId="urn:microsoft.com/office/officeart/2005/8/layout/equation1"/>
    <dgm:cxn modelId="{2E6014F3-4A1B-4271-951D-E255FC5B5A44}" type="presParOf" srcId="{8438B42B-4B24-4BEE-99EC-C42CEF98C354}" destId="{4EDFB1D5-2DED-4F8B-B038-912616832FD5}" srcOrd="5" destOrd="0" presId="urn:microsoft.com/office/officeart/2005/8/layout/equation1"/>
    <dgm:cxn modelId="{E3C73347-1F0C-4CDC-99A3-F477A48F578D}" type="presParOf" srcId="{8438B42B-4B24-4BEE-99EC-C42CEF98C354}" destId="{43AA3379-04AF-4D2C-8335-108640C543E6}" srcOrd="6" destOrd="0" presId="urn:microsoft.com/office/officeart/2005/8/layout/equation1"/>
    <dgm:cxn modelId="{811DD42E-7097-460C-A27C-96CF4E923856}" type="presParOf" srcId="{8438B42B-4B24-4BEE-99EC-C42CEF98C354}" destId="{14A6E654-91D2-4F7C-8883-246B98BDE67F}" srcOrd="7" destOrd="0" presId="urn:microsoft.com/office/officeart/2005/8/layout/equation1"/>
    <dgm:cxn modelId="{8C880AE7-F32F-46C5-9B17-A207BB0EC2F4}" type="presParOf" srcId="{8438B42B-4B24-4BEE-99EC-C42CEF98C354}" destId="{8D555DC8-AF76-4403-BA56-FE01E54FA52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1B259A-BFF2-4318-BD29-EC077E66CB20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</dgm:pt>
    <dgm:pt modelId="{9CEDD6B3-D0F1-48D2-BB70-9D1DF4D5E9E3}">
      <dgm:prSet phldrT="[Text]" custT="1"/>
      <dgm:spPr>
        <a:xfrm>
          <a:off x="445553" y="1792509"/>
          <a:ext cx="638479" cy="555402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Postdoctoral Scholar</a:t>
          </a:r>
          <a:endParaRPr lang="en-US" sz="16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59428919-5E26-458D-AE0A-CF5D4A54CFD1}" type="parTrans" cxnId="{2D6CBE84-DE4A-4B19-BD44-EE3486B0E9C2}">
      <dgm:prSet/>
      <dgm:spPr/>
      <dgm:t>
        <a:bodyPr/>
        <a:lstStyle/>
        <a:p>
          <a:endParaRPr lang="en-US"/>
        </a:p>
      </dgm:t>
    </dgm:pt>
    <dgm:pt modelId="{2F864ED3-B8C9-45AC-A03B-BF64186B3FBD}" type="sibTrans" cxnId="{2D6CBE84-DE4A-4B19-BD44-EE3486B0E9C2}">
      <dgm:prSet/>
      <dgm:spPr/>
      <dgm:t>
        <a:bodyPr/>
        <a:lstStyle/>
        <a:p>
          <a:endParaRPr lang="en-US"/>
        </a:p>
      </dgm:t>
    </dgm:pt>
    <dgm:pt modelId="{2D946377-6969-4388-A422-D4343AB3F8B0}">
      <dgm:prSet phldrT="[Text]" custT="1"/>
      <dgm:spPr>
        <a:xfrm>
          <a:off x="1053714" y="1281445"/>
          <a:ext cx="914446" cy="1066466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Assistant Professor</a:t>
          </a:r>
          <a:endParaRPr lang="en-US" sz="16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209E8B80-5EEC-4505-8E11-1FC0E36A11E2}" type="parTrans" cxnId="{2205249D-8986-47CA-9B90-58BE787E03C9}">
      <dgm:prSet/>
      <dgm:spPr/>
      <dgm:t>
        <a:bodyPr/>
        <a:lstStyle/>
        <a:p>
          <a:endParaRPr lang="en-US"/>
        </a:p>
      </dgm:t>
    </dgm:pt>
    <dgm:pt modelId="{CFB67556-28BC-40C2-AEF3-706195716DBB}" type="sibTrans" cxnId="{2205249D-8986-47CA-9B90-58BE787E03C9}">
      <dgm:prSet/>
      <dgm:spPr/>
      <dgm:t>
        <a:bodyPr/>
        <a:lstStyle/>
        <a:p>
          <a:endParaRPr lang="en-US"/>
        </a:p>
      </dgm:t>
    </dgm:pt>
    <dgm:pt modelId="{4E2CBB92-5513-4CF7-AA57-3352FF669394}">
      <dgm:prSet phldrT="[Text]" custT="1"/>
      <dgm:spPr>
        <a:xfrm>
          <a:off x="1874364" y="905732"/>
          <a:ext cx="784098" cy="1442180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Associate Professor</a:t>
          </a:r>
          <a:endParaRPr lang="en-US" sz="16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B38DA440-30FD-4218-8F92-D69151C1BA4C}" type="parTrans" cxnId="{23D15EC7-EE0D-4302-BCFF-7C2165516F85}">
      <dgm:prSet/>
      <dgm:spPr/>
      <dgm:t>
        <a:bodyPr/>
        <a:lstStyle/>
        <a:p>
          <a:endParaRPr lang="en-US"/>
        </a:p>
      </dgm:t>
    </dgm:pt>
    <dgm:pt modelId="{9D451AED-4CC4-4745-8D9B-9AC0CAC54975}" type="sibTrans" cxnId="{23D15EC7-EE0D-4302-BCFF-7C2165516F85}">
      <dgm:prSet/>
      <dgm:spPr/>
      <dgm:t>
        <a:bodyPr/>
        <a:lstStyle/>
        <a:p>
          <a:endParaRPr lang="en-US"/>
        </a:p>
      </dgm:t>
    </dgm:pt>
    <dgm:pt modelId="{74E52D78-5E54-4B8B-AC9A-00A90813B38E}">
      <dgm:prSet phldrT="[Text]" custT="1"/>
      <dgm:spPr>
        <a:xfrm>
          <a:off x="2734385" y="674703"/>
          <a:ext cx="784098" cy="1673209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        Professor</a:t>
          </a:r>
          <a:endParaRPr lang="en-US" sz="16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D65C2EBE-CEF4-45CD-803D-9644220FD9FA}" type="parTrans" cxnId="{27633B58-69A4-47E4-94FE-4D9A750281D4}">
      <dgm:prSet/>
      <dgm:spPr/>
      <dgm:t>
        <a:bodyPr/>
        <a:lstStyle/>
        <a:p>
          <a:endParaRPr lang="en-US"/>
        </a:p>
      </dgm:t>
    </dgm:pt>
    <dgm:pt modelId="{7628FA86-585F-45C0-97E0-EB11A4D6F42C}" type="sibTrans" cxnId="{27633B58-69A4-47E4-94FE-4D9A750281D4}">
      <dgm:prSet/>
      <dgm:spPr/>
      <dgm:t>
        <a:bodyPr/>
        <a:lstStyle/>
        <a:p>
          <a:endParaRPr lang="en-US"/>
        </a:p>
      </dgm:t>
    </dgm:pt>
    <dgm:pt modelId="{C15D2EE9-0F46-4F36-B7E4-0A0E0A54C034}" type="pres">
      <dgm:prSet presAssocID="{C11B259A-BFF2-4318-BD29-EC077E66CB20}" presName="arrowDiagram" presStyleCnt="0">
        <dgm:presLayoutVars>
          <dgm:chMax val="5"/>
          <dgm:dir/>
          <dgm:resizeHandles val="exact"/>
        </dgm:presLayoutVars>
      </dgm:prSet>
      <dgm:spPr/>
    </dgm:pt>
    <dgm:pt modelId="{21751EE5-63AD-40A8-9B2C-C5F633AEE420}" type="pres">
      <dgm:prSet presAssocID="{C11B259A-BFF2-4318-BD29-EC077E66CB20}" presName="arrow" presStyleLbl="bgShp" presStyleIdx="0" presStyleCnt="1" custLinFactNeighborX="-4524" custLinFactNeighborY="-1956"/>
      <dgm:spPr>
        <a:xfrm>
          <a:off x="0" y="14287"/>
          <a:ext cx="3733800" cy="2333624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gm:spPr>
    </dgm:pt>
    <dgm:pt modelId="{6FA38CFD-4A17-4A81-AF96-458DC8BA1721}" type="pres">
      <dgm:prSet presAssocID="{C11B259A-BFF2-4318-BD29-EC077E66CB20}" presName="arrowDiagram4" presStyleCnt="0"/>
      <dgm:spPr/>
    </dgm:pt>
    <dgm:pt modelId="{7E482886-36DE-462D-8602-DC9DDBBD2764}" type="pres">
      <dgm:prSet presAssocID="{9CEDD6B3-D0F1-48D2-BB70-9D1DF4D5E9E3}" presName="bullet4a" presStyleLbl="node1" presStyleIdx="0" presStyleCnt="4" custLinFactY="-12758" custLinFactNeighborX="-95845" custLinFactNeighborY="-100000"/>
      <dgm:spPr>
        <a:xfrm>
          <a:off x="367779" y="1749571"/>
          <a:ext cx="85877" cy="8587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70CDB5BD-72F8-4E3E-A659-046968359ADD}" type="pres">
      <dgm:prSet presAssocID="{9CEDD6B3-D0F1-48D2-BB70-9D1DF4D5E9E3}" presName="textBox4a" presStyleLbl="revTx" presStyleIdx="0" presStyleCnt="4" custScaleX="231361" custLinFactNeighborX="61892" custLinFactNeighborY="-95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88B69D-83F7-4231-80C0-F24AF279B218}" type="pres">
      <dgm:prSet presAssocID="{2D946377-6969-4388-A422-D4343AB3F8B0}" presName="bullet4b" presStyleLbl="node1" presStyleIdx="1" presStyleCnt="4" custLinFactNeighborX="-16209" custLinFactNeighborY="-48239"/>
      <dgm:spPr>
        <a:xfrm>
          <a:off x="974521" y="1206769"/>
          <a:ext cx="149352" cy="14935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6A36BF0A-4E3D-4323-8933-3234D0F38950}" type="pres">
      <dgm:prSet presAssocID="{2D946377-6969-4388-A422-D4343AB3F8B0}" presName="textBox4b" presStyleLbl="revTx" presStyleIdx="1" presStyleCnt="4" custScaleX="381323" custScaleY="33103" custLinFactX="43573" custLinFactNeighborX="100000" custLinFactNeighborY="-317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7EABF6-B650-49C4-B3CE-EC80A03A8D88}" type="pres">
      <dgm:prSet presAssocID="{4E2CBB92-5513-4CF7-AA57-3352FF669394}" presName="bullet4c" presStyleLbl="node1" presStyleIdx="2" presStyleCnt="4" custLinFactNeighborX="-12233" custLinFactNeighborY="-26913"/>
      <dgm:spPr>
        <a:xfrm>
          <a:off x="1749285" y="806786"/>
          <a:ext cx="197891" cy="19789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13E4703D-39BF-4AB7-BEE8-F66AF6B2896B}" type="pres">
      <dgm:prSet presAssocID="{4E2CBB92-5513-4CF7-AA57-3352FF669394}" presName="textBox4c" presStyleLbl="revTx" presStyleIdx="2" presStyleCnt="4" custScaleX="271871" custScaleY="95353" custLinFactNeighborX="90322" custLinFactNeighborY="2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A4CC14-3D47-4F9A-8DA5-E7DBE56AF8D0}" type="pres">
      <dgm:prSet presAssocID="{74E52D78-5E54-4B8B-AC9A-00A90813B38E}" presName="bullet4d" presStyleLbl="node1" presStyleIdx="3" presStyleCnt="4" custLinFactNeighborX="-5478" custLinFactNeighborY="-12782"/>
      <dgm:spPr>
        <a:xfrm>
          <a:off x="2593124" y="542153"/>
          <a:ext cx="265099" cy="26509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DB757B13-1779-4146-9F1E-D4F21BF88E91}" type="pres">
      <dgm:prSet presAssocID="{74E52D78-5E54-4B8B-AC9A-00A90813B38E}" presName="textBox4d" presStyleLbl="revTx" presStyleIdx="3" presStyleCnt="4" custScaleX="207333" custLinFactNeighborX="59828" custLinFactNeighborY="-68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05249D-8986-47CA-9B90-58BE787E03C9}" srcId="{C11B259A-BFF2-4318-BD29-EC077E66CB20}" destId="{2D946377-6969-4388-A422-D4343AB3F8B0}" srcOrd="1" destOrd="0" parTransId="{209E8B80-5EEC-4505-8E11-1FC0E36A11E2}" sibTransId="{CFB67556-28BC-40C2-AEF3-706195716DBB}"/>
    <dgm:cxn modelId="{57B53F3F-A076-41C8-A5E6-5C19842F5A25}" type="presOf" srcId="{74E52D78-5E54-4B8B-AC9A-00A90813B38E}" destId="{DB757B13-1779-4146-9F1E-D4F21BF88E91}" srcOrd="0" destOrd="0" presId="urn:microsoft.com/office/officeart/2005/8/layout/arrow2"/>
    <dgm:cxn modelId="{23D15EC7-EE0D-4302-BCFF-7C2165516F85}" srcId="{C11B259A-BFF2-4318-BD29-EC077E66CB20}" destId="{4E2CBB92-5513-4CF7-AA57-3352FF669394}" srcOrd="2" destOrd="0" parTransId="{B38DA440-30FD-4218-8F92-D69151C1BA4C}" sibTransId="{9D451AED-4CC4-4745-8D9B-9AC0CAC54975}"/>
    <dgm:cxn modelId="{6BD9B58F-EF2C-4188-B2F4-F0EF0F3EB7D6}" type="presOf" srcId="{C11B259A-BFF2-4318-BD29-EC077E66CB20}" destId="{C15D2EE9-0F46-4F36-B7E4-0A0E0A54C034}" srcOrd="0" destOrd="0" presId="urn:microsoft.com/office/officeart/2005/8/layout/arrow2"/>
    <dgm:cxn modelId="{27633B58-69A4-47E4-94FE-4D9A750281D4}" srcId="{C11B259A-BFF2-4318-BD29-EC077E66CB20}" destId="{74E52D78-5E54-4B8B-AC9A-00A90813B38E}" srcOrd="3" destOrd="0" parTransId="{D65C2EBE-CEF4-45CD-803D-9644220FD9FA}" sibTransId="{7628FA86-585F-45C0-97E0-EB11A4D6F42C}"/>
    <dgm:cxn modelId="{310E88C4-E752-4C12-B4BA-B580BBA51A6D}" type="presOf" srcId="{2D946377-6969-4388-A422-D4343AB3F8B0}" destId="{6A36BF0A-4E3D-4323-8933-3234D0F38950}" srcOrd="0" destOrd="0" presId="urn:microsoft.com/office/officeart/2005/8/layout/arrow2"/>
    <dgm:cxn modelId="{1AC71DB6-16D4-49CD-9006-06F6A0613903}" type="presOf" srcId="{4E2CBB92-5513-4CF7-AA57-3352FF669394}" destId="{13E4703D-39BF-4AB7-BEE8-F66AF6B2896B}" srcOrd="0" destOrd="0" presId="urn:microsoft.com/office/officeart/2005/8/layout/arrow2"/>
    <dgm:cxn modelId="{B3724E32-1944-4D90-8355-D5D257036E3D}" type="presOf" srcId="{9CEDD6B3-D0F1-48D2-BB70-9D1DF4D5E9E3}" destId="{70CDB5BD-72F8-4E3E-A659-046968359ADD}" srcOrd="0" destOrd="0" presId="urn:microsoft.com/office/officeart/2005/8/layout/arrow2"/>
    <dgm:cxn modelId="{2D6CBE84-DE4A-4B19-BD44-EE3486B0E9C2}" srcId="{C11B259A-BFF2-4318-BD29-EC077E66CB20}" destId="{9CEDD6B3-D0F1-48D2-BB70-9D1DF4D5E9E3}" srcOrd="0" destOrd="0" parTransId="{59428919-5E26-458D-AE0A-CF5D4A54CFD1}" sibTransId="{2F864ED3-B8C9-45AC-A03B-BF64186B3FBD}"/>
    <dgm:cxn modelId="{1CAB1DB5-6148-419B-A4E3-7914C598A8F1}" type="presParOf" srcId="{C15D2EE9-0F46-4F36-B7E4-0A0E0A54C034}" destId="{21751EE5-63AD-40A8-9B2C-C5F633AEE420}" srcOrd="0" destOrd="0" presId="urn:microsoft.com/office/officeart/2005/8/layout/arrow2"/>
    <dgm:cxn modelId="{4804176C-B4FD-4605-8A6B-6DFF2741A579}" type="presParOf" srcId="{C15D2EE9-0F46-4F36-B7E4-0A0E0A54C034}" destId="{6FA38CFD-4A17-4A81-AF96-458DC8BA1721}" srcOrd="1" destOrd="0" presId="urn:microsoft.com/office/officeart/2005/8/layout/arrow2"/>
    <dgm:cxn modelId="{17709F33-4429-40BF-94A9-A8A7295D7D75}" type="presParOf" srcId="{6FA38CFD-4A17-4A81-AF96-458DC8BA1721}" destId="{7E482886-36DE-462D-8602-DC9DDBBD2764}" srcOrd="0" destOrd="0" presId="urn:microsoft.com/office/officeart/2005/8/layout/arrow2"/>
    <dgm:cxn modelId="{479389F8-B5B5-4161-9B00-DAFE897DC31A}" type="presParOf" srcId="{6FA38CFD-4A17-4A81-AF96-458DC8BA1721}" destId="{70CDB5BD-72F8-4E3E-A659-046968359ADD}" srcOrd="1" destOrd="0" presId="urn:microsoft.com/office/officeart/2005/8/layout/arrow2"/>
    <dgm:cxn modelId="{93B00ED3-78BA-4932-943C-773EE0DFCF9D}" type="presParOf" srcId="{6FA38CFD-4A17-4A81-AF96-458DC8BA1721}" destId="{6188B69D-83F7-4231-80C0-F24AF279B218}" srcOrd="2" destOrd="0" presId="urn:microsoft.com/office/officeart/2005/8/layout/arrow2"/>
    <dgm:cxn modelId="{4A94DC32-825D-4D02-9DD3-76AA202D7C02}" type="presParOf" srcId="{6FA38CFD-4A17-4A81-AF96-458DC8BA1721}" destId="{6A36BF0A-4E3D-4323-8933-3234D0F38950}" srcOrd="3" destOrd="0" presId="urn:microsoft.com/office/officeart/2005/8/layout/arrow2"/>
    <dgm:cxn modelId="{37E199FF-84FB-4BF5-A99A-AF23388E44CF}" type="presParOf" srcId="{6FA38CFD-4A17-4A81-AF96-458DC8BA1721}" destId="{E57EABF6-B650-49C4-B3CE-EC80A03A8D88}" srcOrd="4" destOrd="0" presId="urn:microsoft.com/office/officeart/2005/8/layout/arrow2"/>
    <dgm:cxn modelId="{DB61D5D4-2786-4FA7-A96F-CA6E91DB996C}" type="presParOf" srcId="{6FA38CFD-4A17-4A81-AF96-458DC8BA1721}" destId="{13E4703D-39BF-4AB7-BEE8-F66AF6B2896B}" srcOrd="5" destOrd="0" presId="urn:microsoft.com/office/officeart/2005/8/layout/arrow2"/>
    <dgm:cxn modelId="{CEC7F382-4021-4648-B371-F67DA8A8CE5D}" type="presParOf" srcId="{6FA38CFD-4A17-4A81-AF96-458DC8BA1721}" destId="{E7A4CC14-3D47-4F9A-8DA5-E7DBE56AF8D0}" srcOrd="6" destOrd="0" presId="urn:microsoft.com/office/officeart/2005/8/layout/arrow2"/>
    <dgm:cxn modelId="{21F1C5B5-8853-4EBC-B9D9-FBE59539D4BD}" type="presParOf" srcId="{6FA38CFD-4A17-4A81-AF96-458DC8BA1721}" destId="{DB757B13-1779-4146-9F1E-D4F21BF88E91}" srcOrd="7" destOrd="0" presId="urn:microsoft.com/office/officeart/2005/8/layout/arrow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1B259A-BFF2-4318-BD29-EC077E66CB20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</dgm:pt>
    <dgm:pt modelId="{9CEDD6B3-D0F1-48D2-BB70-9D1DF4D5E9E3}">
      <dgm:prSet phldrT="[Text]" custT="1"/>
      <dgm:spPr>
        <a:xfrm>
          <a:off x="445553" y="1792509"/>
          <a:ext cx="638479" cy="555402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Accounting Specialist</a:t>
          </a:r>
          <a:endParaRPr lang="en-US" sz="16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59428919-5E26-458D-AE0A-CF5D4A54CFD1}" type="parTrans" cxnId="{2D6CBE84-DE4A-4B19-BD44-EE3486B0E9C2}">
      <dgm:prSet/>
      <dgm:spPr/>
      <dgm:t>
        <a:bodyPr/>
        <a:lstStyle/>
        <a:p>
          <a:endParaRPr lang="en-US"/>
        </a:p>
      </dgm:t>
    </dgm:pt>
    <dgm:pt modelId="{2F864ED3-B8C9-45AC-A03B-BF64186B3FBD}" type="sibTrans" cxnId="{2D6CBE84-DE4A-4B19-BD44-EE3486B0E9C2}">
      <dgm:prSet/>
      <dgm:spPr/>
      <dgm:t>
        <a:bodyPr/>
        <a:lstStyle/>
        <a:p>
          <a:endParaRPr lang="en-US"/>
        </a:p>
      </dgm:t>
    </dgm:pt>
    <dgm:pt modelId="{2D946377-6969-4388-A422-D4343AB3F8B0}">
      <dgm:prSet phldrT="[Text]" custT="1"/>
      <dgm:spPr>
        <a:xfrm>
          <a:off x="1053714" y="1281445"/>
          <a:ext cx="914446" cy="1066466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Accountant</a:t>
          </a:r>
          <a:endParaRPr lang="en-US" sz="16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209E8B80-5EEC-4505-8E11-1FC0E36A11E2}" type="parTrans" cxnId="{2205249D-8986-47CA-9B90-58BE787E03C9}">
      <dgm:prSet/>
      <dgm:spPr/>
      <dgm:t>
        <a:bodyPr/>
        <a:lstStyle/>
        <a:p>
          <a:endParaRPr lang="en-US"/>
        </a:p>
      </dgm:t>
    </dgm:pt>
    <dgm:pt modelId="{CFB67556-28BC-40C2-AEF3-706195716DBB}" type="sibTrans" cxnId="{2205249D-8986-47CA-9B90-58BE787E03C9}">
      <dgm:prSet/>
      <dgm:spPr/>
      <dgm:t>
        <a:bodyPr/>
        <a:lstStyle/>
        <a:p>
          <a:endParaRPr lang="en-US"/>
        </a:p>
      </dgm:t>
    </dgm:pt>
    <dgm:pt modelId="{4E2CBB92-5513-4CF7-AA57-3352FF669394}">
      <dgm:prSet phldrT="[Text]" custT="1"/>
      <dgm:spPr>
        <a:xfrm>
          <a:off x="1874364" y="905732"/>
          <a:ext cx="784098" cy="1442180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Senior Accountant</a:t>
          </a:r>
          <a:endParaRPr lang="en-US" sz="16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B38DA440-30FD-4218-8F92-D69151C1BA4C}" type="parTrans" cxnId="{23D15EC7-EE0D-4302-BCFF-7C2165516F85}">
      <dgm:prSet/>
      <dgm:spPr/>
      <dgm:t>
        <a:bodyPr/>
        <a:lstStyle/>
        <a:p>
          <a:endParaRPr lang="en-US"/>
        </a:p>
      </dgm:t>
    </dgm:pt>
    <dgm:pt modelId="{9D451AED-4CC4-4745-8D9B-9AC0CAC54975}" type="sibTrans" cxnId="{23D15EC7-EE0D-4302-BCFF-7C2165516F85}">
      <dgm:prSet/>
      <dgm:spPr/>
      <dgm:t>
        <a:bodyPr/>
        <a:lstStyle/>
        <a:p>
          <a:endParaRPr lang="en-US"/>
        </a:p>
      </dgm:t>
    </dgm:pt>
    <dgm:pt modelId="{74E52D78-5E54-4B8B-AC9A-00A90813B38E}">
      <dgm:prSet phldrT="[Text]" custT="1"/>
      <dgm:spPr>
        <a:xfrm>
          <a:off x="2734385" y="674703"/>
          <a:ext cx="784098" cy="1673209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Lead Accountant</a:t>
          </a:r>
          <a:endParaRPr lang="en-US" sz="16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D65C2EBE-CEF4-45CD-803D-9644220FD9FA}" type="parTrans" cxnId="{27633B58-69A4-47E4-94FE-4D9A750281D4}">
      <dgm:prSet/>
      <dgm:spPr/>
      <dgm:t>
        <a:bodyPr/>
        <a:lstStyle/>
        <a:p>
          <a:endParaRPr lang="en-US"/>
        </a:p>
      </dgm:t>
    </dgm:pt>
    <dgm:pt modelId="{7628FA86-585F-45C0-97E0-EB11A4D6F42C}" type="sibTrans" cxnId="{27633B58-69A4-47E4-94FE-4D9A750281D4}">
      <dgm:prSet/>
      <dgm:spPr/>
      <dgm:t>
        <a:bodyPr/>
        <a:lstStyle/>
        <a:p>
          <a:endParaRPr lang="en-US"/>
        </a:p>
      </dgm:t>
    </dgm:pt>
    <dgm:pt modelId="{C15D2EE9-0F46-4F36-B7E4-0A0E0A54C034}" type="pres">
      <dgm:prSet presAssocID="{C11B259A-BFF2-4318-BD29-EC077E66CB20}" presName="arrowDiagram" presStyleCnt="0">
        <dgm:presLayoutVars>
          <dgm:chMax val="5"/>
          <dgm:dir/>
          <dgm:resizeHandles val="exact"/>
        </dgm:presLayoutVars>
      </dgm:prSet>
      <dgm:spPr/>
    </dgm:pt>
    <dgm:pt modelId="{21751EE5-63AD-40A8-9B2C-C5F633AEE420}" type="pres">
      <dgm:prSet presAssocID="{C11B259A-BFF2-4318-BD29-EC077E66CB20}" presName="arrow" presStyleLbl="bgShp" presStyleIdx="0" presStyleCnt="1"/>
      <dgm:spPr>
        <a:xfrm>
          <a:off x="0" y="14287"/>
          <a:ext cx="3733800" cy="2333624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gm:spPr>
    </dgm:pt>
    <dgm:pt modelId="{6FA38CFD-4A17-4A81-AF96-458DC8BA1721}" type="pres">
      <dgm:prSet presAssocID="{C11B259A-BFF2-4318-BD29-EC077E66CB20}" presName="arrowDiagram4" presStyleCnt="0"/>
      <dgm:spPr/>
    </dgm:pt>
    <dgm:pt modelId="{7E482886-36DE-462D-8602-DC9DDBBD2764}" type="pres">
      <dgm:prSet presAssocID="{9CEDD6B3-D0F1-48D2-BB70-9D1DF4D5E9E3}" presName="bullet4a" presStyleLbl="node1" presStyleIdx="0" presStyleCnt="4"/>
      <dgm:spPr>
        <a:xfrm>
          <a:off x="367779" y="1749571"/>
          <a:ext cx="85877" cy="8587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70CDB5BD-72F8-4E3E-A659-046968359ADD}" type="pres">
      <dgm:prSet presAssocID="{9CEDD6B3-D0F1-48D2-BB70-9D1DF4D5E9E3}" presName="textBox4a" presStyleLbl="revTx" presStyleIdx="0" presStyleCnt="4" custScaleX="231361" custLinFactNeighborX="717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88B69D-83F7-4231-80C0-F24AF279B218}" type="pres">
      <dgm:prSet presAssocID="{2D946377-6969-4388-A422-D4343AB3F8B0}" presName="bullet4b" presStyleLbl="node1" presStyleIdx="1" presStyleCnt="4"/>
      <dgm:spPr>
        <a:xfrm>
          <a:off x="974521" y="1206769"/>
          <a:ext cx="149352" cy="14935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6A36BF0A-4E3D-4323-8933-3234D0F38950}" type="pres">
      <dgm:prSet presAssocID="{2D946377-6969-4388-A422-D4343AB3F8B0}" presName="textBox4b" presStyleLbl="revTx" presStyleIdx="1" presStyleCnt="4" custScaleX="381323" custScaleY="33103" custLinFactX="48509" custLinFactNeighborX="100000" custLinFactNeighborY="-281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7EABF6-B650-49C4-B3CE-EC80A03A8D88}" type="pres">
      <dgm:prSet presAssocID="{4E2CBB92-5513-4CF7-AA57-3352FF669394}" presName="bullet4c" presStyleLbl="node1" presStyleIdx="2" presStyleCnt="4"/>
      <dgm:spPr>
        <a:xfrm>
          <a:off x="1749285" y="806786"/>
          <a:ext cx="197891" cy="19789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13E4703D-39BF-4AB7-BEE8-F66AF6B2896B}" type="pres">
      <dgm:prSet presAssocID="{4E2CBB92-5513-4CF7-AA57-3352FF669394}" presName="textBox4c" presStyleLbl="revTx" presStyleIdx="2" presStyleCnt="4" custScaleX="271871" custScaleY="95353" custLinFactNeighborX="89108" custLinFactNeighborY="23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A4CC14-3D47-4F9A-8DA5-E7DBE56AF8D0}" type="pres">
      <dgm:prSet presAssocID="{74E52D78-5E54-4B8B-AC9A-00A90813B38E}" presName="bullet4d" presStyleLbl="node1" presStyleIdx="3" presStyleCnt="4"/>
      <dgm:spPr>
        <a:xfrm>
          <a:off x="2593124" y="542153"/>
          <a:ext cx="265099" cy="26509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DB757B13-1779-4146-9F1E-D4F21BF88E91}" type="pres">
      <dgm:prSet presAssocID="{74E52D78-5E54-4B8B-AC9A-00A90813B38E}" presName="textBox4d" presStyleLbl="revTx" presStyleIdx="3" presStyleCnt="4" custScaleX="207333" custLinFactNeighborX="59585" custLinFactNeighborY="-110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05249D-8986-47CA-9B90-58BE787E03C9}" srcId="{C11B259A-BFF2-4318-BD29-EC077E66CB20}" destId="{2D946377-6969-4388-A422-D4343AB3F8B0}" srcOrd="1" destOrd="0" parTransId="{209E8B80-5EEC-4505-8E11-1FC0E36A11E2}" sibTransId="{CFB67556-28BC-40C2-AEF3-706195716DBB}"/>
    <dgm:cxn modelId="{57B53F3F-A076-41C8-A5E6-5C19842F5A25}" type="presOf" srcId="{74E52D78-5E54-4B8B-AC9A-00A90813B38E}" destId="{DB757B13-1779-4146-9F1E-D4F21BF88E91}" srcOrd="0" destOrd="0" presId="urn:microsoft.com/office/officeart/2005/8/layout/arrow2"/>
    <dgm:cxn modelId="{23D15EC7-EE0D-4302-BCFF-7C2165516F85}" srcId="{C11B259A-BFF2-4318-BD29-EC077E66CB20}" destId="{4E2CBB92-5513-4CF7-AA57-3352FF669394}" srcOrd="2" destOrd="0" parTransId="{B38DA440-30FD-4218-8F92-D69151C1BA4C}" sibTransId="{9D451AED-4CC4-4745-8D9B-9AC0CAC54975}"/>
    <dgm:cxn modelId="{6BD9B58F-EF2C-4188-B2F4-F0EF0F3EB7D6}" type="presOf" srcId="{C11B259A-BFF2-4318-BD29-EC077E66CB20}" destId="{C15D2EE9-0F46-4F36-B7E4-0A0E0A54C034}" srcOrd="0" destOrd="0" presId="urn:microsoft.com/office/officeart/2005/8/layout/arrow2"/>
    <dgm:cxn modelId="{27633B58-69A4-47E4-94FE-4D9A750281D4}" srcId="{C11B259A-BFF2-4318-BD29-EC077E66CB20}" destId="{74E52D78-5E54-4B8B-AC9A-00A90813B38E}" srcOrd="3" destOrd="0" parTransId="{D65C2EBE-CEF4-45CD-803D-9644220FD9FA}" sibTransId="{7628FA86-585F-45C0-97E0-EB11A4D6F42C}"/>
    <dgm:cxn modelId="{310E88C4-E752-4C12-B4BA-B580BBA51A6D}" type="presOf" srcId="{2D946377-6969-4388-A422-D4343AB3F8B0}" destId="{6A36BF0A-4E3D-4323-8933-3234D0F38950}" srcOrd="0" destOrd="0" presId="urn:microsoft.com/office/officeart/2005/8/layout/arrow2"/>
    <dgm:cxn modelId="{1AC71DB6-16D4-49CD-9006-06F6A0613903}" type="presOf" srcId="{4E2CBB92-5513-4CF7-AA57-3352FF669394}" destId="{13E4703D-39BF-4AB7-BEE8-F66AF6B2896B}" srcOrd="0" destOrd="0" presId="urn:microsoft.com/office/officeart/2005/8/layout/arrow2"/>
    <dgm:cxn modelId="{B3724E32-1944-4D90-8355-D5D257036E3D}" type="presOf" srcId="{9CEDD6B3-D0F1-48D2-BB70-9D1DF4D5E9E3}" destId="{70CDB5BD-72F8-4E3E-A659-046968359ADD}" srcOrd="0" destOrd="0" presId="urn:microsoft.com/office/officeart/2005/8/layout/arrow2"/>
    <dgm:cxn modelId="{2D6CBE84-DE4A-4B19-BD44-EE3486B0E9C2}" srcId="{C11B259A-BFF2-4318-BD29-EC077E66CB20}" destId="{9CEDD6B3-D0F1-48D2-BB70-9D1DF4D5E9E3}" srcOrd="0" destOrd="0" parTransId="{59428919-5E26-458D-AE0A-CF5D4A54CFD1}" sibTransId="{2F864ED3-B8C9-45AC-A03B-BF64186B3FBD}"/>
    <dgm:cxn modelId="{1CAB1DB5-6148-419B-A4E3-7914C598A8F1}" type="presParOf" srcId="{C15D2EE9-0F46-4F36-B7E4-0A0E0A54C034}" destId="{21751EE5-63AD-40A8-9B2C-C5F633AEE420}" srcOrd="0" destOrd="0" presId="urn:microsoft.com/office/officeart/2005/8/layout/arrow2"/>
    <dgm:cxn modelId="{4804176C-B4FD-4605-8A6B-6DFF2741A579}" type="presParOf" srcId="{C15D2EE9-0F46-4F36-B7E4-0A0E0A54C034}" destId="{6FA38CFD-4A17-4A81-AF96-458DC8BA1721}" srcOrd="1" destOrd="0" presId="urn:microsoft.com/office/officeart/2005/8/layout/arrow2"/>
    <dgm:cxn modelId="{17709F33-4429-40BF-94A9-A8A7295D7D75}" type="presParOf" srcId="{6FA38CFD-4A17-4A81-AF96-458DC8BA1721}" destId="{7E482886-36DE-462D-8602-DC9DDBBD2764}" srcOrd="0" destOrd="0" presId="urn:microsoft.com/office/officeart/2005/8/layout/arrow2"/>
    <dgm:cxn modelId="{479389F8-B5B5-4161-9B00-DAFE897DC31A}" type="presParOf" srcId="{6FA38CFD-4A17-4A81-AF96-458DC8BA1721}" destId="{70CDB5BD-72F8-4E3E-A659-046968359ADD}" srcOrd="1" destOrd="0" presId="urn:microsoft.com/office/officeart/2005/8/layout/arrow2"/>
    <dgm:cxn modelId="{93B00ED3-78BA-4932-943C-773EE0DFCF9D}" type="presParOf" srcId="{6FA38CFD-4A17-4A81-AF96-458DC8BA1721}" destId="{6188B69D-83F7-4231-80C0-F24AF279B218}" srcOrd="2" destOrd="0" presId="urn:microsoft.com/office/officeart/2005/8/layout/arrow2"/>
    <dgm:cxn modelId="{4A94DC32-825D-4D02-9DD3-76AA202D7C02}" type="presParOf" srcId="{6FA38CFD-4A17-4A81-AF96-458DC8BA1721}" destId="{6A36BF0A-4E3D-4323-8933-3234D0F38950}" srcOrd="3" destOrd="0" presId="urn:microsoft.com/office/officeart/2005/8/layout/arrow2"/>
    <dgm:cxn modelId="{37E199FF-84FB-4BF5-A99A-AF23388E44CF}" type="presParOf" srcId="{6FA38CFD-4A17-4A81-AF96-458DC8BA1721}" destId="{E57EABF6-B650-49C4-B3CE-EC80A03A8D88}" srcOrd="4" destOrd="0" presId="urn:microsoft.com/office/officeart/2005/8/layout/arrow2"/>
    <dgm:cxn modelId="{DB61D5D4-2786-4FA7-A96F-CA6E91DB996C}" type="presParOf" srcId="{6FA38CFD-4A17-4A81-AF96-458DC8BA1721}" destId="{13E4703D-39BF-4AB7-BEE8-F66AF6B2896B}" srcOrd="5" destOrd="0" presId="urn:microsoft.com/office/officeart/2005/8/layout/arrow2"/>
    <dgm:cxn modelId="{CEC7F382-4021-4648-B371-F67DA8A8CE5D}" type="presParOf" srcId="{6FA38CFD-4A17-4A81-AF96-458DC8BA1721}" destId="{E7A4CC14-3D47-4F9A-8DA5-E7DBE56AF8D0}" srcOrd="6" destOrd="0" presId="urn:microsoft.com/office/officeart/2005/8/layout/arrow2"/>
    <dgm:cxn modelId="{21F1C5B5-8853-4EBC-B9D9-FBE59539D4BD}" type="presParOf" srcId="{6FA38CFD-4A17-4A81-AF96-458DC8BA1721}" destId="{DB757B13-1779-4146-9F1E-D4F21BF88E91}" srcOrd="7" destOrd="0" presId="urn:microsoft.com/office/officeart/2005/8/layout/arrow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95DA6-67A6-4D98-9D5E-1EBFD28305D7}">
      <dsp:nvSpPr>
        <dsp:cNvPr id="0" name=""/>
        <dsp:cNvSpPr/>
      </dsp:nvSpPr>
      <dsp:spPr>
        <a:xfrm>
          <a:off x="1556" y="1232011"/>
          <a:ext cx="2063075" cy="2063075"/>
        </a:xfrm>
        <a:prstGeom prst="ellipse">
          <a:avLst/>
        </a:prstGeom>
        <a:solidFill>
          <a:srgbClr val="8C2C4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Appointed Professionals</a:t>
          </a:r>
          <a:endParaRPr lang="en-US" sz="2000" kern="1200" dirty="0"/>
        </a:p>
      </dsp:txBody>
      <dsp:txXfrm>
        <a:off x="303686" y="1534141"/>
        <a:ext cx="1458815" cy="1458815"/>
      </dsp:txXfrm>
    </dsp:sp>
    <dsp:sp modelId="{0BBCCD64-EEEA-4B30-89CA-6DDB2B170103}">
      <dsp:nvSpPr>
        <dsp:cNvPr id="0" name=""/>
        <dsp:cNvSpPr/>
      </dsp:nvSpPr>
      <dsp:spPr>
        <a:xfrm>
          <a:off x="2232153" y="1665257"/>
          <a:ext cx="1196583" cy="1196583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390760" y="2122830"/>
        <a:ext cx="879369" cy="281437"/>
      </dsp:txXfrm>
    </dsp:sp>
    <dsp:sp modelId="{6FD914C1-7E54-47AC-A201-14BD302CA706}">
      <dsp:nvSpPr>
        <dsp:cNvPr id="0" name=""/>
        <dsp:cNvSpPr/>
      </dsp:nvSpPr>
      <dsp:spPr>
        <a:xfrm>
          <a:off x="3596259" y="1232011"/>
          <a:ext cx="2063075" cy="2063075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Classified Staff</a:t>
          </a:r>
          <a:endParaRPr lang="en-US" sz="2000" kern="1200" dirty="0"/>
        </a:p>
      </dsp:txBody>
      <dsp:txXfrm>
        <a:off x="3898389" y="1534141"/>
        <a:ext cx="1458815" cy="1458815"/>
      </dsp:txXfrm>
    </dsp:sp>
    <dsp:sp modelId="{43AA3379-04AF-4D2C-8335-108640C543E6}">
      <dsp:nvSpPr>
        <dsp:cNvPr id="0" name=""/>
        <dsp:cNvSpPr/>
      </dsp:nvSpPr>
      <dsp:spPr>
        <a:xfrm>
          <a:off x="5826856" y="1665257"/>
          <a:ext cx="1196583" cy="119658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985463" y="1911753"/>
        <a:ext cx="879369" cy="703591"/>
      </dsp:txXfrm>
    </dsp:sp>
    <dsp:sp modelId="{8D555DC8-AF76-4403-BA56-FE01E54FA524}">
      <dsp:nvSpPr>
        <dsp:cNvPr id="0" name=""/>
        <dsp:cNvSpPr/>
      </dsp:nvSpPr>
      <dsp:spPr>
        <a:xfrm>
          <a:off x="7190962" y="1232011"/>
          <a:ext cx="2063075" cy="2063075"/>
        </a:xfrm>
        <a:prstGeom prst="ellipse">
          <a:avLst/>
        </a:prstGeom>
        <a:solidFill>
          <a:srgbClr val="4E0B6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Job Functions and Families</a:t>
          </a:r>
          <a:endParaRPr lang="en-US" sz="2000" kern="1200" dirty="0"/>
        </a:p>
      </dsp:txBody>
      <dsp:txXfrm>
        <a:off x="7493092" y="1534141"/>
        <a:ext cx="1458815" cy="1458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51EE5-63AD-40A8-9B2C-C5F633AEE420}">
      <dsp:nvSpPr>
        <dsp:cNvPr id="0" name=""/>
        <dsp:cNvSpPr/>
      </dsp:nvSpPr>
      <dsp:spPr>
        <a:xfrm>
          <a:off x="291983" y="0"/>
          <a:ext cx="7122889" cy="4451806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82886-36DE-462D-8602-DC9DDBBD2764}">
      <dsp:nvSpPr>
        <dsp:cNvPr id="0" name=""/>
        <dsp:cNvSpPr/>
      </dsp:nvSpPr>
      <dsp:spPr>
        <a:xfrm>
          <a:off x="1158808" y="3125635"/>
          <a:ext cx="163826" cy="163826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CDB5BD-72F8-4E3E-A659-046968359ADD}">
      <dsp:nvSpPr>
        <dsp:cNvPr id="0" name=""/>
        <dsp:cNvSpPr/>
      </dsp:nvSpPr>
      <dsp:spPr>
        <a:xfrm>
          <a:off x="1351596" y="3290646"/>
          <a:ext cx="2818009" cy="1059529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80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Postdoctoral Scholar</a:t>
          </a:r>
          <a:endParaRPr lang="en-US" sz="16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1351596" y="3290646"/>
        <a:ext cx="2818009" cy="1059529"/>
      </dsp:txXfrm>
    </dsp:sp>
    <dsp:sp modelId="{6188B69D-83F7-4231-80C0-F24AF279B218}">
      <dsp:nvSpPr>
        <dsp:cNvPr id="0" name=""/>
        <dsp:cNvSpPr/>
      </dsp:nvSpPr>
      <dsp:spPr>
        <a:xfrm>
          <a:off x="2427115" y="2137432"/>
          <a:ext cx="284915" cy="28491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36BF0A-4E3D-4323-8933-3234D0F38950}">
      <dsp:nvSpPr>
        <dsp:cNvPr id="0" name=""/>
        <dsp:cNvSpPr/>
      </dsp:nvSpPr>
      <dsp:spPr>
        <a:xfrm>
          <a:off x="2659305" y="2450970"/>
          <a:ext cx="5703855" cy="673472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971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Assistant Professor</a:t>
          </a:r>
          <a:endParaRPr lang="en-US" sz="16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2659305" y="2450970"/>
        <a:ext cx="5703855" cy="673472"/>
      </dsp:txXfrm>
    </dsp:sp>
    <dsp:sp modelId="{E57EABF6-B650-49C4-B3CE-EC80A03A8D88}">
      <dsp:nvSpPr>
        <dsp:cNvPr id="0" name=""/>
        <dsp:cNvSpPr/>
      </dsp:nvSpPr>
      <dsp:spPr>
        <a:xfrm>
          <a:off x="3905116" y="1410233"/>
          <a:ext cx="377513" cy="377513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E4703D-39BF-4AB7-BEE8-F66AF6B2896B}">
      <dsp:nvSpPr>
        <dsp:cNvPr id="0" name=""/>
        <dsp:cNvSpPr/>
      </dsp:nvSpPr>
      <dsp:spPr>
        <a:xfrm>
          <a:off x="4205667" y="1828425"/>
          <a:ext cx="4066664" cy="2623367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036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Associate Professor</a:t>
          </a:r>
          <a:endParaRPr lang="en-US" sz="16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4205667" y="1828425"/>
        <a:ext cx="4066664" cy="2623367"/>
      </dsp:txXfrm>
    </dsp:sp>
    <dsp:sp modelId="{E7A4CC14-3D47-4F9A-8DA5-E7DBE56AF8D0}">
      <dsp:nvSpPr>
        <dsp:cNvPr id="0" name=""/>
        <dsp:cNvSpPr/>
      </dsp:nvSpPr>
      <dsp:spPr>
        <a:xfrm>
          <a:off x="5533366" y="942356"/>
          <a:ext cx="505725" cy="50572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757B13-1779-4146-9F1E-D4F21BF88E91}">
      <dsp:nvSpPr>
        <dsp:cNvPr id="0" name=""/>
        <dsp:cNvSpPr/>
      </dsp:nvSpPr>
      <dsp:spPr>
        <a:xfrm>
          <a:off x="5522916" y="1042521"/>
          <a:ext cx="3101301" cy="3191944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97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        Professor</a:t>
          </a:r>
          <a:endParaRPr lang="en-US" sz="16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5522916" y="1042521"/>
        <a:ext cx="3101301" cy="31919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51EE5-63AD-40A8-9B2C-C5F633AEE420}">
      <dsp:nvSpPr>
        <dsp:cNvPr id="0" name=""/>
        <dsp:cNvSpPr/>
      </dsp:nvSpPr>
      <dsp:spPr>
        <a:xfrm>
          <a:off x="958320" y="0"/>
          <a:ext cx="7245539" cy="4528462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82886-36DE-462D-8602-DC9DDBBD2764}">
      <dsp:nvSpPr>
        <dsp:cNvPr id="0" name=""/>
        <dsp:cNvSpPr/>
      </dsp:nvSpPr>
      <dsp:spPr>
        <a:xfrm>
          <a:off x="1672006" y="3367364"/>
          <a:ext cx="166647" cy="16664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CDB5BD-72F8-4E3E-A659-046968359ADD}">
      <dsp:nvSpPr>
        <dsp:cNvPr id="0" name=""/>
        <dsp:cNvSpPr/>
      </dsp:nvSpPr>
      <dsp:spPr>
        <a:xfrm>
          <a:off x="1830480" y="3450688"/>
          <a:ext cx="2866533" cy="1077773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30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Accounting Specialist</a:t>
          </a:r>
          <a:endParaRPr lang="en-US" sz="16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1830480" y="3450688"/>
        <a:ext cx="2866533" cy="1077773"/>
      </dsp:txXfrm>
    </dsp:sp>
    <dsp:sp modelId="{6188B69D-83F7-4231-80C0-F24AF279B218}">
      <dsp:nvSpPr>
        <dsp:cNvPr id="0" name=""/>
        <dsp:cNvSpPr/>
      </dsp:nvSpPr>
      <dsp:spPr>
        <a:xfrm>
          <a:off x="2849406" y="2314044"/>
          <a:ext cx="289821" cy="28982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36BF0A-4E3D-4323-8933-3234D0F38950}">
      <dsp:nvSpPr>
        <dsp:cNvPr id="0" name=""/>
        <dsp:cNvSpPr/>
      </dsp:nvSpPr>
      <dsp:spPr>
        <a:xfrm>
          <a:off x="3113721" y="2568338"/>
          <a:ext cx="5802070" cy="685068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57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Accountant</a:t>
          </a:r>
          <a:endParaRPr lang="en-US" sz="16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3113721" y="2568338"/>
        <a:ext cx="5802070" cy="685068"/>
      </dsp:txXfrm>
    </dsp:sp>
    <dsp:sp modelId="{E57EABF6-B650-49C4-B3CE-EC80A03A8D88}">
      <dsp:nvSpPr>
        <dsp:cNvPr id="0" name=""/>
        <dsp:cNvSpPr/>
      </dsp:nvSpPr>
      <dsp:spPr>
        <a:xfrm>
          <a:off x="4352855" y="1537865"/>
          <a:ext cx="384013" cy="384013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E4703D-39BF-4AB7-BEE8-F66AF6B2896B}">
      <dsp:nvSpPr>
        <dsp:cNvPr id="0" name=""/>
        <dsp:cNvSpPr/>
      </dsp:nvSpPr>
      <dsp:spPr>
        <a:xfrm>
          <a:off x="4593134" y="1859922"/>
          <a:ext cx="4136689" cy="2668539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481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Senior Accountant</a:t>
          </a:r>
          <a:endParaRPr lang="en-US" sz="16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4593134" y="1859922"/>
        <a:ext cx="4136689" cy="2668539"/>
      </dsp:txXfrm>
    </dsp:sp>
    <dsp:sp modelId="{E7A4CC14-3D47-4F9A-8DA5-E7DBE56AF8D0}">
      <dsp:nvSpPr>
        <dsp:cNvPr id="0" name=""/>
        <dsp:cNvSpPr/>
      </dsp:nvSpPr>
      <dsp:spPr>
        <a:xfrm>
          <a:off x="5990347" y="1024338"/>
          <a:ext cx="514433" cy="514433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757B13-1779-4146-9F1E-D4F21BF88E91}">
      <dsp:nvSpPr>
        <dsp:cNvPr id="0" name=""/>
        <dsp:cNvSpPr/>
      </dsp:nvSpPr>
      <dsp:spPr>
        <a:xfrm>
          <a:off x="6285058" y="923810"/>
          <a:ext cx="3154702" cy="3246907"/>
        </a:xfrm>
        <a:prstGeom prst="rect">
          <a:avLst/>
        </a:prstGeom>
        <a:noFill/>
        <a:ln w="9525" cap="flat" cmpd="sng" algn="ctr">
          <a:solidFill>
            <a:sysClr val="windowText" lastClr="000000">
              <a:alpha val="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58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Lead Accountant</a:t>
          </a:r>
          <a:endParaRPr lang="en-US" sz="16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6285058" y="923810"/>
        <a:ext cx="3154702" cy="3246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106FD-42CF-474B-BA72-B4A3BC6B180D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80E41-9E8B-4BC0-8AAF-55BCFF7AE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7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02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48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52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35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Kelly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92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5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77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Kelly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41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Kelly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96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27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77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02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80E41-9E8B-4BC0-8AAF-55BCFF7AEB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60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1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79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9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4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29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16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9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8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9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33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59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24A13-9B0C-419F-A04A-B189955CC76D}" type="datetimeFigureOut">
              <a:rPr lang="en-US" smtClean="0"/>
              <a:pPr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25E5C-8862-4688-BC84-4E6B3CD19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7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/>
        </p:nvSpPr>
        <p:spPr>
          <a:xfrm>
            <a:off x="-2659155" y="-3363841"/>
            <a:ext cx="10472644" cy="10472644"/>
          </a:xfrm>
          <a:prstGeom prst="rtTriangle">
            <a:avLst/>
          </a:prstGeom>
          <a:solidFill>
            <a:srgbClr val="076873">
              <a:alpha val="5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313166"/>
            <a:ext cx="5065852" cy="1200561"/>
          </a:xfrm>
          <a:prstGeom prst="rect">
            <a:avLst/>
          </a:prstGeom>
        </p:spPr>
      </p:pic>
      <p:pic>
        <p:nvPicPr>
          <p:cNvPr id="6" name="Picture 5" descr="UCAP GRAPHIC REVERSE_lar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350" y="2596617"/>
            <a:ext cx="9220022" cy="29756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146570" y="5408655"/>
            <a:ext cx="3986159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Kelly Delforge, Director, HR Strategy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Human Resources</a:t>
            </a:r>
          </a:p>
          <a:p>
            <a:endParaRPr lang="en-U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Myers, Compensation Consultant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Human Resources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146570" y="4924131"/>
            <a:ext cx="3986159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 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 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69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UCAP GRAPHIC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112" y="5567766"/>
            <a:ext cx="3168512" cy="103305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-24730" y="0"/>
            <a:ext cx="1828800" cy="6858000"/>
          </a:xfrm>
          <a:prstGeom prst="rect">
            <a:avLst/>
          </a:prstGeom>
          <a:solidFill>
            <a:srgbClr val="0C234B">
              <a:alpha val="5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43805" y="0"/>
            <a:ext cx="1967984" cy="6858000"/>
          </a:xfrm>
          <a:prstGeom prst="rect">
            <a:avLst/>
          </a:prstGeom>
          <a:solidFill>
            <a:srgbClr val="0C234B">
              <a:alpha val="3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646546" y="554145"/>
            <a:ext cx="4978856" cy="37053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FACTORS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DEFINE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LEVELS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72634" y="643791"/>
            <a:ext cx="57389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Latitude</a:t>
            </a:r>
          </a:p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</a:p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Interpersonal Contacts</a:t>
            </a:r>
          </a:p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Complexity of Work</a:t>
            </a:r>
          </a:p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Actions and Decisions</a:t>
            </a:r>
          </a:p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Managerial Span</a:t>
            </a:r>
          </a:p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Education</a:t>
            </a:r>
          </a:p>
          <a:p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Experience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3" t="911" r="5105" b="967"/>
          <a:stretch/>
        </p:blipFill>
        <p:spPr>
          <a:xfrm>
            <a:off x="2076032" y="4621252"/>
            <a:ext cx="1463040" cy="146304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9" r="16729"/>
          <a:stretch/>
        </p:blipFill>
        <p:spPr>
          <a:xfrm>
            <a:off x="158150" y="4621252"/>
            <a:ext cx="1463040" cy="146304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9" t="296" r="35284" b="-296"/>
          <a:stretch/>
        </p:blipFill>
        <p:spPr>
          <a:xfrm>
            <a:off x="3661687" y="0"/>
            <a:ext cx="1828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3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328155" y="427541"/>
            <a:ext cx="11463252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SAMPLE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 CAREER LADDER DISTINCTION (Complexity of Work)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57" descr="River Triangle 15 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791" y="3609340"/>
            <a:ext cx="7403592" cy="3703320"/>
          </a:xfrm>
          <a:prstGeom prst="rect">
            <a:avLst/>
          </a:prstGeom>
        </p:spPr>
      </p:pic>
      <p:pic>
        <p:nvPicPr>
          <p:cNvPr id="59" name="Picture 58" descr="UCAP GRAPHIC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9013" y="5638800"/>
            <a:ext cx="3168512" cy="1033051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145872"/>
              </p:ext>
            </p:extLst>
          </p:nvPr>
        </p:nvGraphicFramePr>
        <p:xfrm>
          <a:off x="810193" y="1924549"/>
          <a:ext cx="10632870" cy="2812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4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3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67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262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Entry Level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Intermediate Level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Senior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Level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0288">
                <a:tc>
                  <a:txBody>
                    <a:bodyPr/>
                    <a:lstStyle/>
                    <a:p>
                      <a:r>
                        <a:rPr lang="en-US" b="1" i="0" baseline="0" dirty="0" smtClean="0"/>
                        <a:t>Complexity </a:t>
                      </a:r>
                    </a:p>
                    <a:p>
                      <a:r>
                        <a:rPr lang="en-US" b="1" i="0" baseline="0" dirty="0" smtClean="0"/>
                        <a:t>of work</a:t>
                      </a:r>
                      <a:endParaRPr lang="en-US" b="1" i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Solves routine problems and works on projects with</a:t>
                      </a:r>
                      <a:r>
                        <a:rPr lang="en-US" baseline="0" dirty="0" smtClean="0"/>
                        <a:t> limited scope following established policies and procedures.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Develops solutions to a wide variety of problems and works on projects of moderate complexity. Refers to policies and practices for guidance but determines best course of action to achieve results.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Develops solutions to complex</a:t>
                      </a:r>
                      <a:r>
                        <a:rPr lang="en-US" baseline="0" dirty="0" smtClean="0"/>
                        <a:t> problems where analysis of situations or data require in-depth evaluation of variables and options.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87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615537" y="139339"/>
            <a:ext cx="7361514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EXCITEMENT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  VS.  CONCERN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 descr="UCAP GRAPHIC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013" y="5638800"/>
            <a:ext cx="3168512" cy="103305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1147248" y="1551368"/>
            <a:ext cx="4536098" cy="3855306"/>
          </a:xfrm>
          <a:prstGeom prst="rect">
            <a:avLst/>
          </a:prstGeom>
          <a:solidFill>
            <a:srgbClr val="CCEC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 w="12700"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487920" y="1661045"/>
            <a:ext cx="4582186" cy="3745629"/>
          </a:xfrm>
          <a:prstGeom prst="rect">
            <a:avLst/>
          </a:prstGeom>
          <a:solidFill>
            <a:srgbClr val="CCEC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273598" y="1925709"/>
            <a:ext cx="4167102" cy="349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71450" indent="-171450" algn="l">
              <a:buFontTx/>
              <a:buChar char="-"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Reliable and readily available data to make decisions</a:t>
            </a:r>
          </a:p>
          <a:p>
            <a:pPr algn="l"/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compensation guidelines</a:t>
            </a:r>
          </a:p>
          <a:p>
            <a:pPr algn="l"/>
            <a:endPara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b="0" i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job description resources</a:t>
            </a:r>
            <a:endPara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</a:p>
          <a:p>
            <a:pPr algn="l"/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 predictability &amp; honest conversations</a:t>
            </a:r>
          </a:p>
          <a:p>
            <a:pPr marL="171450" indent="-171450" algn="l">
              <a:buFontTx/>
              <a:buChar char="-"/>
            </a:pPr>
            <a:endParaRPr lang="en-US" sz="1200" dirty="0">
              <a:solidFill>
                <a:srgbClr val="002060"/>
              </a:solidFill>
              <a:latin typeface="+mj-lt"/>
            </a:endParaRPr>
          </a:p>
          <a:p>
            <a:pPr marL="171450" indent="-171450" algn="l">
              <a:buFontTx/>
              <a:buChar char="-"/>
            </a:pPr>
            <a:endParaRPr lang="en-US" sz="1200" b="0" i="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6657123" y="1908644"/>
            <a:ext cx="4412983" cy="3062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dirty="0" smtClean="0">
                <a:solidFill>
                  <a:srgbClr val="0C234B"/>
                </a:solidFill>
                <a:latin typeface="+mj-lt"/>
              </a:rPr>
              <a:t>-  </a:t>
            </a:r>
            <a:r>
              <a:rPr lang="en-US" dirty="0" smtClean="0">
                <a:solidFill>
                  <a:srgbClr val="0C23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Perceived loss of status</a:t>
            </a:r>
          </a:p>
          <a:p>
            <a:pPr algn="l"/>
            <a:endParaRPr lang="en-US" dirty="0" smtClean="0">
              <a:solidFill>
                <a:srgbClr val="0C23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dirty="0" smtClean="0">
                <a:solidFill>
                  <a:srgbClr val="0C23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 of ability to assign unique titles</a:t>
            </a:r>
          </a:p>
          <a:p>
            <a:pPr marL="171450" indent="-171450" algn="l">
              <a:buFontTx/>
              <a:buChar char="-"/>
            </a:pPr>
            <a:endParaRPr lang="en-US" dirty="0" smtClean="0">
              <a:solidFill>
                <a:srgbClr val="0C23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dirty="0" smtClean="0">
                <a:solidFill>
                  <a:srgbClr val="0C23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Knee-jerk dismissals</a:t>
            </a:r>
          </a:p>
          <a:p>
            <a:pPr marL="171450" indent="-171450" algn="l">
              <a:buFontTx/>
              <a:buChar char="-"/>
            </a:pPr>
            <a:endParaRPr lang="en-US" dirty="0" smtClean="0">
              <a:solidFill>
                <a:srgbClr val="0C23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dirty="0" smtClean="0">
                <a:solidFill>
                  <a:srgbClr val="0C23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 to have honest performance conversations</a:t>
            </a:r>
          </a:p>
          <a:p>
            <a:pPr marL="171450" indent="-171450" algn="l">
              <a:buFontTx/>
              <a:buChar char="-"/>
            </a:pPr>
            <a:endParaRPr lang="en-US" dirty="0" smtClean="0">
              <a:solidFill>
                <a:srgbClr val="0C23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en-US" dirty="0" smtClean="0">
                <a:solidFill>
                  <a:srgbClr val="0C23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“control”</a:t>
            </a:r>
            <a:endParaRPr lang="en-US" dirty="0">
              <a:solidFill>
                <a:srgbClr val="0C23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endParaRPr lang="en-US" sz="12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147247" y="1214769"/>
            <a:ext cx="4536100" cy="4462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community WANTS:</a:t>
            </a:r>
            <a:endParaRPr lang="en-US" sz="2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6481004" y="1242293"/>
            <a:ext cx="4597146" cy="4462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community FEARS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8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615537" y="139339"/>
            <a:ext cx="7361514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PROJECT  GOVERNANCE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6"/>
          <p:cNvSpPr txBox="1">
            <a:spLocks/>
          </p:cNvSpPr>
          <p:nvPr/>
        </p:nvSpPr>
        <p:spPr bwMode="auto">
          <a:xfrm>
            <a:off x="818568" y="2068771"/>
            <a:ext cx="9989976" cy="5549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0" fontAlgn="base" hangingPunct="0">
              <a:spcBef>
                <a:spcPts val="800"/>
              </a:spcBef>
              <a:spcAft>
                <a:spcPct val="0"/>
              </a:spcAft>
              <a:buFontTx/>
              <a:buBlip>
                <a:blip r:embed="rId3"/>
              </a:buBlip>
              <a:defRPr sz="20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1pPr>
            <a:lvl2pPr marL="704850" indent="-285750" algn="ctr" rtl="0" eaLnBrk="0" fontAlgn="base" hangingPunct="0">
              <a:spcBef>
                <a:spcPts val="700"/>
              </a:spcBef>
              <a:spcAft>
                <a:spcPct val="0"/>
              </a:spcAft>
              <a:buFontTx/>
              <a:buBlip>
                <a:blip r:embed="rId3"/>
              </a:buBlip>
              <a:defRPr sz="16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2pPr>
            <a:lvl3pPr marL="1047750" indent="-171450" algn="ctr" rtl="0" eaLnBrk="0" fontAlgn="base" hangingPunct="0">
              <a:spcBef>
                <a:spcPts val="600"/>
              </a:spcBef>
              <a:spcAft>
                <a:spcPct val="0"/>
              </a:spcAft>
              <a:buFontTx/>
              <a:buBlip>
                <a:blip r:embed="rId3"/>
              </a:buBlip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3pPr>
            <a:lvl4pPr marL="1504950" indent="-171450" algn="ctr" rtl="0" eaLnBrk="0" fontAlgn="base" hangingPunct="0">
              <a:spcBef>
                <a:spcPts val="500"/>
              </a:spcBef>
              <a:spcAft>
                <a:spcPct val="0"/>
              </a:spcAft>
              <a:buFontTx/>
              <a:buBlip>
                <a:blip r:embed="rId3"/>
              </a:buBlip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4pPr>
            <a:lvl5pPr marL="1962150" indent="-171450" algn="ctr" rtl="0" eaLnBrk="0" fontAlgn="base" hangingPunct="0">
              <a:spcBef>
                <a:spcPts val="500"/>
              </a:spcBef>
              <a:spcAft>
                <a:spcPct val="0"/>
              </a:spcAft>
              <a:buFontTx/>
              <a:buBlip>
                <a:blip r:embed="rId3"/>
              </a:buBlip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5pPr>
            <a:lvl6pPr marL="22479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6pPr>
            <a:lvl7pPr marL="27051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7pPr>
            <a:lvl8pPr marL="31623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8pPr>
            <a:lvl9pPr marL="36195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9pPr>
          </a:lstStyle>
          <a:p>
            <a:pPr marL="419100" marR="0" lvl="1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sym typeface="Calibri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sym typeface="Calibri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sym typeface="Calibri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4034133" y="964995"/>
            <a:ext cx="4297570" cy="6309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Leadership Sponsor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Allison Vaillancourt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- VP, Business Affairs and Human Resources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034133" y="1751788"/>
            <a:ext cx="4297571" cy="6309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Project Management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Kelly </a:t>
            </a:r>
            <a:r>
              <a:rPr kumimoji="0" lang="en-US" sz="1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Delforge</a:t>
            </a: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Project</a:t>
            </a:r>
            <a:r>
              <a:rPr kumimoji="0" lang="en-US" sz="1200" b="0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 Director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kern="0" noProof="0" dirty="0" smtClean="0">
                <a:solidFill>
                  <a:srgbClr val="000000"/>
                </a:solidFill>
                <a:sym typeface="Gill Sans" charset="0"/>
              </a:rPr>
              <a:t>Jan Myers </a:t>
            </a:r>
            <a:r>
              <a:rPr lang="en-US" sz="1200" i="1" kern="0" noProof="0" dirty="0" smtClean="0">
                <a:solidFill>
                  <a:srgbClr val="000000"/>
                </a:solidFill>
                <a:sym typeface="Gill Sans" charset="0"/>
              </a:rPr>
              <a:t> - Project Lead</a:t>
            </a:r>
            <a:endParaRPr kumimoji="0" lang="en-US" sz="12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6819699" y="2614265"/>
            <a:ext cx="4967598" cy="28469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Project Team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PRis Cantu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Director, Workforce Systems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Marisela Celaya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HR Organizational Consultant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Richard Chavez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Coordinator, Personnel Affairs – COM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Chris Dominiak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Lead, Benefits Systems / Analysis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Jenna Elmer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Assistant Director, Human Resources – Facilities Mgmt.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Lisa Gundy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Manager, HR Solutions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Gina Harms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HR Organizational Consultant – UAHS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Jared Jorde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Consultant, Compliance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Chante Martin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Director, Human Resources – COM PHX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Thomas McDonald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Chief of Staff, Business Affairs and HR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Michelle Meyer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Manager, Payroll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Nicole Salazar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Comptroller, FSO – Financial Management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Lori Swanson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IT Manager, Principal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Jeff Oliver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Specialist, Bioinformationist  - UA Libraries</a:t>
            </a:r>
            <a:endParaRPr kumimoji="0" lang="en-US" sz="12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1102376" y="2574342"/>
            <a:ext cx="5490139" cy="41395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Advisory Council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Michael Brewer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- Department Head, Research and Learning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Gail Burd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- Senior Vice Provost, Academic Affairs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Hank Childers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- Executive Director, Analytics &amp; Institutional Research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Fabian Cordova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- SVP and CFO, Deputy Director, Alumni Association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Tony DeFrancesco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Assistant VP, Operations, UA Health Sciences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Mary Driessen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Manager, Dept. of Business Affairs, COM PHX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Caroline Garcia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Associate VP, Research, Discovery &amp; Innovation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Janet Gurton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Senior Business Analyst, Financial Services Office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Greg Hodgins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Director, Accelerator Mass Spectrometer Laboratory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kern="0" noProof="0" dirty="0" smtClean="0">
                <a:solidFill>
                  <a:srgbClr val="000000"/>
                </a:solidFill>
                <a:sym typeface="Gill Sans" charset="0"/>
              </a:rPr>
              <a:t>Jeff Jones </a:t>
            </a:r>
            <a:r>
              <a:rPr lang="en-US" sz="1200" i="1" kern="0" noProof="0" dirty="0" smtClean="0">
                <a:solidFill>
                  <a:srgbClr val="000000"/>
                </a:solidFill>
                <a:sym typeface="Gill Sans" charset="0"/>
              </a:rPr>
              <a:t>– Information Technology Support Analyst - UITS</a:t>
            </a:r>
            <a:endParaRPr kumimoji="0" lang="en-US" sz="12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Sara Knepper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Academic Advising Coordinator and APAC Chair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Garth Perry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Assistant Director, Budget Office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Jen Myers Pickard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Assistant VP, Divisional Initiatives / Planning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Tony Proudfoot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Associate VP, Marketing and Communications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kern="0" dirty="0" smtClean="0">
                <a:solidFill>
                  <a:srgbClr val="000000"/>
                </a:solidFill>
                <a:sym typeface="Gill Sans" charset="0"/>
              </a:rPr>
              <a:t>Christina Rocha </a:t>
            </a:r>
            <a:r>
              <a:rPr lang="en-US" sz="1200" i="1" kern="0" dirty="0" smtClean="0">
                <a:solidFill>
                  <a:srgbClr val="000000"/>
                </a:solidFill>
                <a:sym typeface="Gill Sans" charset="0"/>
              </a:rPr>
              <a:t>– Accountant Senior (RDI) and CSC Chair</a:t>
            </a:r>
            <a:endParaRPr kumimoji="0" lang="en-US" sz="12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Helena Rodrigues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Assistant VP, Human Resources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Kylie Rogers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Assistant Dean, Finance and Admin. (UA Libraries)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Lisa Rulney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Assistant Dean, Finance and Administration (Engineering)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Pam Scott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Associate VP, External Communications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Marilyn Taylor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– Senior Assistant VP, Finance &amp; Administration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David Wagner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 charset="0"/>
              </a:rPr>
              <a:t> – Associate General Counsel </a:t>
            </a:r>
            <a:endParaRPr kumimoji="0" lang="en-US" sz="12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 charset="0"/>
            </a:endParaRPr>
          </a:p>
        </p:txBody>
      </p:sp>
      <p:cxnSp>
        <p:nvCxnSpPr>
          <p:cNvPr id="24" name="Straight Connector 23"/>
          <p:cNvCxnSpPr>
            <a:stCxn id="18" idx="2"/>
            <a:endCxn id="19" idx="0"/>
          </p:cNvCxnSpPr>
          <p:nvPr/>
        </p:nvCxnSpPr>
        <p:spPr bwMode="auto">
          <a:xfrm>
            <a:off x="6182918" y="1595937"/>
            <a:ext cx="1" cy="155851"/>
          </a:xfrm>
          <a:prstGeom prst="line">
            <a:avLst/>
          </a:prstGeom>
          <a:noFill/>
          <a:ln w="9525" cap="flat" cmpd="sng" algn="ctr">
            <a:solidFill>
              <a:srgbClr val="FFFFFF"/>
            </a:solidFill>
            <a:prstDash val="solid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>
            <a:stCxn id="19" idx="3"/>
          </p:cNvCxnSpPr>
          <p:nvPr/>
        </p:nvCxnSpPr>
        <p:spPr bwMode="auto">
          <a:xfrm flipV="1">
            <a:off x="8331704" y="1992559"/>
            <a:ext cx="517088" cy="74700"/>
          </a:xfrm>
          <a:prstGeom prst="line">
            <a:avLst/>
          </a:prstGeom>
          <a:noFill/>
          <a:ln w="19050" cap="flat" cmpd="sng" algn="ctr">
            <a:solidFill>
              <a:srgbClr val="FFFFFF"/>
            </a:solidFill>
            <a:prstDash val="solid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2" name="Oval 31"/>
          <p:cNvSpPr/>
          <p:nvPr/>
        </p:nvSpPr>
        <p:spPr>
          <a:xfrm>
            <a:off x="8724853" y="1189803"/>
            <a:ext cx="2070027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9039247" y="1351612"/>
            <a:ext cx="1441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Mercer</a:t>
            </a:r>
          </a:p>
          <a:p>
            <a:pPr algn="ctr"/>
            <a:r>
              <a:rPr lang="en-US" sz="1200" dirty="0" smtClean="0"/>
              <a:t>External Consulting Firm</a:t>
            </a:r>
            <a:endParaRPr lang="en-US" sz="1200" dirty="0"/>
          </a:p>
        </p:txBody>
      </p:sp>
      <p:sp>
        <p:nvSpPr>
          <p:cNvPr id="35" name="Up-Down Arrow 34"/>
          <p:cNvSpPr/>
          <p:nvPr/>
        </p:nvSpPr>
        <p:spPr>
          <a:xfrm>
            <a:off x="196673" y="1001939"/>
            <a:ext cx="748506" cy="5444208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-989570" y="3060240"/>
            <a:ext cx="3113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Shared Governance Input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8902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328155" y="427541"/>
            <a:ext cx="11463252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rgbClr val="0C234B"/>
                </a:solidFill>
                <a:latin typeface="Times"/>
                <a:ea typeface="+mj-ea"/>
                <a:cs typeface="Times"/>
              </a:rPr>
              <a:t>UCAP  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PHASES 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(Estimated two year timeline)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 descr="UCAP GRAPHIC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013" y="5638800"/>
            <a:ext cx="3168512" cy="1033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767" y="1571338"/>
            <a:ext cx="11023997" cy="369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1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rot="2709008">
            <a:off x="7370679" y="-3466845"/>
            <a:ext cx="14219480" cy="14219480"/>
          </a:xfrm>
          <a:prstGeom prst="rtTriangle">
            <a:avLst/>
          </a:prstGeom>
          <a:solidFill>
            <a:srgbClr val="076873">
              <a:alpha val="5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271131" y="1499251"/>
            <a:ext cx="5215269" cy="42872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WHAT  QUESTIONS DO YOU HAVE ABOUT THIS PROJECT?</a:t>
            </a: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WHAT CONCERNS DO YOU HAVE ABOUT THIS PROJECT?</a:t>
            </a: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WHAT ELEMENTS OF OUR CURRENT JOB AND COMPENSATION PROGRAMS ARE IMPORTANT TO KEEP?</a:t>
            </a: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WHAT ELEMENTS WOULD YOU LIKE TO CHANGE? 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UCAP GRAPHIC REVERSE_lar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862" y="2772160"/>
            <a:ext cx="6587413" cy="212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5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River Triangle 15 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791" y="3609340"/>
            <a:ext cx="7403592" cy="370332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537" y="1546849"/>
            <a:ext cx="11334749" cy="5038725"/>
          </a:xfrm>
        </p:spPr>
        <p:txBody>
          <a:bodyPr>
            <a:normAutofit/>
          </a:bodyPr>
          <a:lstStyle/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200" b="1" dirty="0">
                <a:sym typeface="Gill Sans" charset="0"/>
              </a:rPr>
              <a:t>The University Career Architecture Project will: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3200" dirty="0">
              <a:sym typeface="Gill Sans" charset="0"/>
            </a:endParaRP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200" dirty="0">
                <a:sym typeface="Gill Sans" charset="0"/>
              </a:rPr>
              <a:t>Create a career and compensation infrastructure for classified staff and appointed professionals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3200" dirty="0">
              <a:sym typeface="Gill Sans" charset="0"/>
            </a:endParaRP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200" dirty="0">
                <a:sym typeface="Gill Sans" charset="0"/>
              </a:rPr>
              <a:t>Provide the University and managers with relevant market data to make quicker and more informed employment decisions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29419" y="161764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Helvetica"/>
                <a:cs typeface="Helvetica"/>
              </a:rPr>
              <a:t>Agenda</a:t>
            </a:r>
            <a:endParaRPr lang="en-US" sz="12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71751" y="54042"/>
            <a:ext cx="1172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"/>
                <a:cs typeface="Helvetica"/>
              </a:rPr>
              <a:t>Compensation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"/>
                <a:cs typeface="Helvetica"/>
              </a:rPr>
              <a:t>Philosophy</a:t>
            </a:r>
            <a:endParaRPr lang="en-US" sz="12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51736" y="54042"/>
            <a:ext cx="772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"/>
                <a:cs typeface="Helvetica"/>
              </a:rPr>
              <a:t>Job 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Helvetica"/>
                <a:cs typeface="Helvetica"/>
              </a:rPr>
              <a:t>Function</a:t>
            </a:r>
            <a:endParaRPr lang="en-US" sz="12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615537" y="104503"/>
            <a:ext cx="5483225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PROJECT OBJECTIVES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0170033" y="228601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Helvetica"/>
                <a:cs typeface="Helvetica"/>
              </a:rPr>
              <a:t>Head</a:t>
            </a:r>
            <a:endParaRPr lang="en-US" sz="12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59639" y="228601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Helvetica"/>
                <a:cs typeface="Helvetica"/>
              </a:rPr>
              <a:t>Head</a:t>
            </a:r>
            <a:endParaRPr lang="en-US" sz="12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pic>
        <p:nvPicPr>
          <p:cNvPr id="30" name="Picture 29" descr="UCAP GRAPHIC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9013" y="5651500"/>
            <a:ext cx="3168512" cy="103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5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615537" y="122433"/>
            <a:ext cx="5483225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KEY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 DELIVERABLE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 descr="UCAP GRAPHIC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013" y="5638800"/>
            <a:ext cx="3168512" cy="1033051"/>
          </a:xfrm>
          <a:prstGeom prst="rect">
            <a:avLst/>
          </a:prstGeom>
        </p:spPr>
      </p:pic>
      <p:graphicFrame>
        <p:nvGraphicFramePr>
          <p:cNvPr id="60" name="Diagram 59"/>
          <p:cNvGraphicFramePr/>
          <p:nvPr>
            <p:extLst>
              <p:ext uri="{D42A27DB-BD31-4B8C-83A1-F6EECF244321}">
                <p14:modId xmlns:p14="http://schemas.microsoft.com/office/powerpoint/2010/main" val="2588465113"/>
              </p:ext>
            </p:extLst>
          </p:nvPr>
        </p:nvGraphicFramePr>
        <p:xfrm>
          <a:off x="1470965" y="1048948"/>
          <a:ext cx="9255594" cy="4527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4318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3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9" t="6134" r="32342" b="5059"/>
          <a:stretch/>
        </p:blipFill>
        <p:spPr>
          <a:xfrm>
            <a:off x="3818220" y="0"/>
            <a:ext cx="1828800" cy="6853052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818221" y="9007"/>
            <a:ext cx="1828800" cy="6858000"/>
          </a:xfrm>
          <a:prstGeom prst="rect">
            <a:avLst/>
          </a:prstGeom>
          <a:solidFill>
            <a:srgbClr val="0C234B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909110" y="0"/>
            <a:ext cx="1828800" cy="6858000"/>
          </a:xfrm>
          <a:prstGeom prst="rect">
            <a:avLst/>
          </a:prstGeom>
          <a:solidFill>
            <a:srgbClr val="0C234B">
              <a:alpha val="3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0" r="16750"/>
          <a:stretch/>
        </p:blipFill>
        <p:spPr>
          <a:xfrm>
            <a:off x="2078488" y="4633070"/>
            <a:ext cx="1463040" cy="146304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8" name="Rectangle 27"/>
          <p:cNvSpPr/>
          <p:nvPr/>
        </p:nvSpPr>
        <p:spPr>
          <a:xfrm>
            <a:off x="0" y="0"/>
            <a:ext cx="1828800" cy="6858000"/>
          </a:xfrm>
          <a:prstGeom prst="rect">
            <a:avLst/>
          </a:prstGeom>
          <a:solidFill>
            <a:srgbClr val="0C234B">
              <a:alpha val="5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 Placeholder 5"/>
          <p:cNvSpPr txBox="1">
            <a:spLocks/>
          </p:cNvSpPr>
          <p:nvPr/>
        </p:nvSpPr>
        <p:spPr>
          <a:xfrm>
            <a:off x="167680" y="925001"/>
            <a:ext cx="4978856" cy="37053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CLASSIFIED STAFF  AND APPOINTED PROFESSIONALS IN  SCOPE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5" t="681" r="25520" b="1160"/>
          <a:stretch/>
        </p:blipFill>
        <p:spPr>
          <a:xfrm>
            <a:off x="167681" y="4621252"/>
            <a:ext cx="1463040" cy="146304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4" name="Picture 33" descr="UCAP GRAPHIC_smal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9013" y="5638800"/>
            <a:ext cx="3168512" cy="103305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 bwMode="auto">
          <a:xfrm>
            <a:off x="7044599" y="1495030"/>
            <a:ext cx="4902926" cy="2231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9867</a:t>
            </a:r>
            <a:endParaRPr lang="en-US" sz="14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3" t="12311" r="74605" b="6022"/>
          <a:stretch/>
        </p:blipFill>
        <p:spPr>
          <a:xfrm>
            <a:off x="1907522" y="14142"/>
            <a:ext cx="1828800" cy="6852865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1909110" y="0"/>
            <a:ext cx="1828800" cy="6858000"/>
          </a:xfrm>
          <a:prstGeom prst="rect">
            <a:avLst/>
          </a:prstGeom>
          <a:solidFill>
            <a:srgbClr val="0C234B">
              <a:alpha val="3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3" r="41753"/>
          <a:stretch/>
        </p:blipFill>
        <p:spPr>
          <a:xfrm>
            <a:off x="3815044" y="-1"/>
            <a:ext cx="1828800" cy="68670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0" t="-1210" r="26059" b="528"/>
          <a:stretch/>
        </p:blipFill>
        <p:spPr>
          <a:xfrm>
            <a:off x="0" y="155751"/>
            <a:ext cx="1828800" cy="670224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3818221" y="9007"/>
            <a:ext cx="1828800" cy="6858000"/>
          </a:xfrm>
          <a:prstGeom prst="rect">
            <a:avLst/>
          </a:prstGeom>
          <a:solidFill>
            <a:srgbClr val="0C234B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0" y="0"/>
            <a:ext cx="1828800" cy="6858000"/>
          </a:xfrm>
          <a:prstGeom prst="rect">
            <a:avLst/>
          </a:prstGeom>
          <a:solidFill>
            <a:srgbClr val="0C234B">
              <a:alpha val="5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 descr="UCAP GRAPHIC_smal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3112" y="5567766"/>
            <a:ext cx="3168512" cy="103305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 bwMode="auto">
          <a:xfrm>
            <a:off x="5491417" y="3372557"/>
            <a:ext cx="3857111" cy="155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sym typeface="Gill Sans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ill Sans" charset="0"/>
              </a:rPr>
              <a:t>2003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6112476" y="3164808"/>
            <a:ext cx="612434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ill Sans" charset="0"/>
              </a:rPr>
              <a:t>Number of single incumbent titles currently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5249345" y="1274291"/>
            <a:ext cx="4287467" cy="155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ill Sans" charset="0"/>
              </a:rPr>
              <a:t>2716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sym typeface="Gill Sans" charset="0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6095846" y="966271"/>
            <a:ext cx="547758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ill Sans" charset="0"/>
              </a:rPr>
              <a:t>Number of unique job titles currently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5" t="4056" r="21059" b="-245"/>
          <a:stretch/>
        </p:blipFill>
        <p:spPr>
          <a:xfrm>
            <a:off x="201052" y="4596103"/>
            <a:ext cx="1463040" cy="146304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6" r="16726"/>
          <a:stretch/>
        </p:blipFill>
        <p:spPr>
          <a:xfrm>
            <a:off x="2090402" y="4630487"/>
            <a:ext cx="1463040" cy="146304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3186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615537" y="122433"/>
            <a:ext cx="6332110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HOW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 DID WE GET HERE?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Rubber Bands, Band, Bands, Rubber, Colors, Elas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75726"/>
            <a:ext cx="5967321" cy="351975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cdn0.ischoolonline.syr.edu/content/648fe6093a694d1bb16b9fd0088472c2/Moving_from_a_centralized_to_a_decentralized_we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5" y="4011680"/>
            <a:ext cx="11935508" cy="2586347"/>
          </a:xfrm>
          <a:prstGeom prst="rect">
            <a:avLst/>
          </a:prstGeom>
          <a:noFill/>
          <a:effectLst>
            <a:softEdge rad="292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Girl, Child, Kids, Prank, Competition, Smile, Smile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15"/>
          <a:stretch/>
        </p:blipFill>
        <p:spPr bwMode="auto">
          <a:xfrm>
            <a:off x="5844988" y="860690"/>
            <a:ext cx="5997388" cy="340362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87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615537" y="121921"/>
            <a:ext cx="8101743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rgbClr val="0C234B"/>
                </a:solidFill>
                <a:latin typeface="Times"/>
                <a:ea typeface="+mj-ea"/>
                <a:cs typeface="Times"/>
              </a:rPr>
              <a:t>WHERE DO WE WANT TO GO?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57" descr="River Triangle 15 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791" y="3609340"/>
            <a:ext cx="7403592" cy="3703320"/>
          </a:xfrm>
          <a:prstGeom prst="rect">
            <a:avLst/>
          </a:prstGeom>
        </p:spPr>
      </p:pic>
      <p:pic>
        <p:nvPicPr>
          <p:cNvPr id="59" name="Picture 58" descr="UCAP GRAPHIC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9013" y="5638800"/>
            <a:ext cx="3168512" cy="1033051"/>
          </a:xfrm>
          <a:prstGeom prst="rect">
            <a:avLst/>
          </a:prstGeom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894193" y="824319"/>
            <a:ext cx="7480618" cy="436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AB0520"/>
              </a:buClr>
              <a:buFont typeface="Arial"/>
              <a:buChar char="•"/>
              <a:defRPr sz="2000" kern="1200">
                <a:solidFill>
                  <a:srgbClr val="6F868D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AB0520"/>
              </a:buClr>
              <a:buFont typeface="Arial"/>
              <a:buChar char="•"/>
              <a:defRPr sz="1600" kern="1200">
                <a:solidFill>
                  <a:srgbClr val="6F868D"/>
                </a:solidFill>
                <a:latin typeface="Verdana"/>
                <a:ea typeface="+mn-ea"/>
                <a:cs typeface="Verdan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AB0520"/>
              </a:buClr>
              <a:buFont typeface="Arial"/>
              <a:buChar char="•"/>
              <a:defRPr sz="1200" kern="1200">
                <a:solidFill>
                  <a:srgbClr val="6F868D"/>
                </a:solidFill>
                <a:latin typeface="Verdana"/>
                <a:ea typeface="+mn-ea"/>
                <a:cs typeface="Verdan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AB0520"/>
              </a:buClr>
              <a:buFont typeface="Arial"/>
              <a:buChar char="•"/>
              <a:defRPr sz="1200" kern="1200">
                <a:solidFill>
                  <a:srgbClr val="6F868D"/>
                </a:solidFill>
                <a:latin typeface="Verdana"/>
                <a:ea typeface="+mn-ea"/>
                <a:cs typeface="Verdan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AB0520"/>
              </a:buClr>
              <a:buFont typeface="Arial"/>
              <a:buChar char="•"/>
              <a:defRPr sz="1200" kern="1200">
                <a:solidFill>
                  <a:srgbClr val="6F868D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en-US" altLang="en-US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altLang="en-US" sz="2200" u="sng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Functions</a:t>
            </a:r>
            <a:r>
              <a:rPr lang="en-US" altLang="en-US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are broad categories of job families that can be logically grouped together based on having similar characteristics or prerequisite skills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altLang="en-US" sz="500" dirty="0" smtClean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fontAlgn="auto">
              <a:spcAft>
                <a:spcPts val="0"/>
              </a:spcAft>
            </a:pPr>
            <a:r>
              <a:rPr lang="en-US" altLang="en-US" sz="2200" u="sng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Families</a:t>
            </a:r>
            <a:r>
              <a:rPr lang="en-US" altLang="en-US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are unique occupations that can be performed at various levels: support, professional/individual contributor</a:t>
            </a:r>
            <a:r>
              <a:rPr lang="en-US" altLang="en-US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en-US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and managerial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732081"/>
              </p:ext>
            </p:extLst>
          </p:nvPr>
        </p:nvGraphicFramePr>
        <p:xfrm>
          <a:off x="1079805" y="3727622"/>
          <a:ext cx="7295006" cy="2565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7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496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Job Function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Job Families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935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 Technology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Applications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Development</a:t>
                      </a:r>
                    </a:p>
                    <a:p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Desktop Support</a:t>
                      </a:r>
                    </a:p>
                    <a:p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Network Engineering</a:t>
                      </a:r>
                    </a:p>
                    <a:p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Systems Administration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Telecommunications</a:t>
                      </a:r>
                    </a:p>
                    <a:p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 Development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59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615537" y="130630"/>
            <a:ext cx="8641674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rgbClr val="0C234B"/>
                </a:solidFill>
                <a:latin typeface="Times"/>
                <a:ea typeface="+mj-ea"/>
                <a:cs typeface="Times"/>
              </a:rPr>
              <a:t>FACULTY HAVE A CAREER LADDER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 descr="UCAP GRAPHIC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013" y="5638800"/>
            <a:ext cx="3168512" cy="1033051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87587942"/>
              </p:ext>
            </p:extLst>
          </p:nvPr>
        </p:nvGraphicFramePr>
        <p:xfrm>
          <a:off x="1885134" y="1186994"/>
          <a:ext cx="8624218" cy="445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8" name="Picture 57" descr="River Triangle 15 p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9791" y="3609340"/>
            <a:ext cx="7403592" cy="3703320"/>
          </a:xfrm>
          <a:prstGeom prst="rect">
            <a:avLst/>
          </a:prstGeom>
        </p:spPr>
      </p:pic>
      <p:pic>
        <p:nvPicPr>
          <p:cNvPr id="7" name="Picture 6" descr="UCAP GRAPHIC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013" y="5638800"/>
            <a:ext cx="3168512" cy="103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0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615537" y="185418"/>
            <a:ext cx="7951794" cy="702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Times"/>
                <a:ea typeface="+mj-ea"/>
                <a:cs typeface="Times"/>
              </a:rPr>
              <a:t>OTHERS WANT LADDERS TOO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C234B"/>
              </a:solidFill>
              <a:effectLst/>
              <a:uLnTx/>
              <a:uFillTx/>
              <a:latin typeface="Times"/>
              <a:ea typeface="+mj-ea"/>
              <a:cs typeface="Time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" y="1"/>
            <a:ext cx="2743200" cy="228600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75342533"/>
              </p:ext>
            </p:extLst>
          </p:nvPr>
        </p:nvGraphicFramePr>
        <p:xfrm>
          <a:off x="1071484" y="1110338"/>
          <a:ext cx="9439761" cy="4528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8" name="Picture 57" descr="River Triangle 15 p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9791" y="3609340"/>
            <a:ext cx="7403592" cy="3703320"/>
          </a:xfrm>
          <a:prstGeom prst="rect">
            <a:avLst/>
          </a:prstGeom>
        </p:spPr>
      </p:pic>
      <p:pic>
        <p:nvPicPr>
          <p:cNvPr id="59" name="Picture 58" descr="UCAP GRAPHIC_smal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7331" y="5530669"/>
            <a:ext cx="3168512" cy="10330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 rot="20014272">
            <a:off x="2749401" y="2220569"/>
            <a:ext cx="3044304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sym typeface="Gill Sans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56136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798</Words>
  <Application>Microsoft Office PowerPoint</Application>
  <PresentationFormat>Widescreen</PresentationFormat>
  <Paragraphs>186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Gill Sans</vt:lpstr>
      <vt:lpstr>Helvetica</vt:lpstr>
      <vt:lpstr>Times</vt:lpstr>
      <vt:lpstr>Verdana</vt:lpstr>
      <vt:lpstr>ヒラギノ角ゴ ProN W3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Arizona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Graphic</dc:title>
  <dc:creator>Gacey, Hannah</dc:creator>
  <cp:lastModifiedBy>Delforge, Kelly Lynne - (kdelforge)</cp:lastModifiedBy>
  <cp:revision>136</cp:revision>
  <dcterms:created xsi:type="dcterms:W3CDTF">2017-05-19T19:00:08Z</dcterms:created>
  <dcterms:modified xsi:type="dcterms:W3CDTF">2017-06-12T20:15:46Z</dcterms:modified>
</cp:coreProperties>
</file>