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5"/>
  </p:notesMasterIdLst>
  <p:sldIdLst>
    <p:sldId id="256" r:id="rId2"/>
    <p:sldId id="259" r:id="rId3"/>
    <p:sldId id="274" r:id="rId4"/>
    <p:sldId id="275" r:id="rId5"/>
    <p:sldId id="277" r:id="rId6"/>
    <p:sldId id="278" r:id="rId7"/>
    <p:sldId id="268" r:id="rId8"/>
    <p:sldId id="271" r:id="rId9"/>
    <p:sldId id="269" r:id="rId10"/>
    <p:sldId id="272" r:id="rId11"/>
    <p:sldId id="270" r:id="rId12"/>
    <p:sldId id="273" r:id="rId13"/>
    <p:sldId id="279" r:id="rId1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8D9D8"/>
    <a:srgbClr val="AB0520"/>
    <a:srgbClr val="0C234B"/>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03" d="100"/>
          <a:sy n="103" d="100"/>
        </p:scale>
        <p:origin x="1170"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CA98607-FB30-46CC-8DE6-23D16EECD8D5}" type="datetimeFigureOut">
              <a:rPr lang="en-US" smtClean="0"/>
              <a:t>5/15/2017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D6E84C8-0306-44A8-B1BF-D1192A6664DF}" type="slidenum">
              <a:rPr lang="en-US" smtClean="0"/>
              <a:t>‹#›</a:t>
            </a:fld>
            <a:endParaRPr lang="en-US"/>
          </a:p>
        </p:txBody>
      </p:sp>
    </p:spTree>
    <p:extLst>
      <p:ext uri="{BB962C8B-B14F-4D97-AF65-F5344CB8AC3E}">
        <p14:creationId xmlns:p14="http://schemas.microsoft.com/office/powerpoint/2010/main" val="28380003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D6E84C8-0306-44A8-B1BF-D1192A6664DF}" type="slidenum">
              <a:rPr lang="en-US" smtClean="0"/>
              <a:t>1</a:t>
            </a:fld>
            <a:endParaRPr lang="en-US"/>
          </a:p>
        </p:txBody>
      </p:sp>
    </p:spTree>
    <p:extLst>
      <p:ext uri="{BB962C8B-B14F-4D97-AF65-F5344CB8AC3E}">
        <p14:creationId xmlns:p14="http://schemas.microsoft.com/office/powerpoint/2010/main" val="66183446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2130425"/>
            <a:ext cx="7772400" cy="1470025"/>
          </a:xfrm>
        </p:spPr>
        <p:txBody>
          <a:bodyPr>
            <a:normAutofit/>
          </a:bodyPr>
          <a:lstStyle>
            <a:lvl1pPr>
              <a:defRPr sz="3600" baseline="0"/>
            </a:lvl1pPr>
          </a:lstStyle>
          <a:p>
            <a:r>
              <a:rPr lang="en-US" dirty="0" smtClean="0"/>
              <a:t>SAMPLE TITLE</a:t>
            </a:r>
            <a:endParaRPr lang="en-US" dirty="0"/>
          </a:p>
        </p:txBody>
      </p:sp>
      <p:sp>
        <p:nvSpPr>
          <p:cNvPr id="3" name="Subtitle 2"/>
          <p:cNvSpPr>
            <a:spLocks noGrp="1"/>
          </p:cNvSpPr>
          <p:nvPr>
            <p:ph type="subTitle" idx="1" hasCustomPrompt="1"/>
          </p:nvPr>
        </p:nvSpPr>
        <p:spPr>
          <a:xfrm>
            <a:off x="1371600" y="3886200"/>
            <a:ext cx="6400800" cy="1344319"/>
          </a:xfrm>
        </p:spPr>
        <p:txBody>
          <a:bodyPr/>
          <a:lstStyle>
            <a:lvl1pPr marL="0" indent="0" algn="ctr">
              <a:buNone/>
              <a:defRPr>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Sample text or subtitle</a:t>
            </a:r>
            <a:endParaRPr lang="en-US" dirty="0"/>
          </a:p>
        </p:txBody>
      </p:sp>
      <p:pic>
        <p:nvPicPr>
          <p:cNvPr id="7" name="Picture 6"/>
          <p:cNvPicPr>
            <a:picLocks noChangeAspect="1"/>
          </p:cNvPicPr>
          <p:nvPr userDrawn="1"/>
        </p:nvPicPr>
        <p:blipFill>
          <a:blip r:embed="rId2"/>
          <a:stretch>
            <a:fillRect/>
          </a:stretch>
        </p:blipFill>
        <p:spPr>
          <a:xfrm>
            <a:off x="3446812" y="5729514"/>
            <a:ext cx="2256972" cy="1128486"/>
          </a:xfrm>
          <a:prstGeom prst="rect">
            <a:avLst/>
          </a:prstGeom>
        </p:spPr>
      </p:pic>
      <p:pic>
        <p:nvPicPr>
          <p:cNvPr id="8" name="Picture 7" descr="triangles_2.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268723" y="1977326"/>
            <a:ext cx="606552" cy="82296"/>
          </a:xfrm>
          <a:prstGeom prst="rect">
            <a:avLst/>
          </a:prstGeom>
        </p:spPr>
      </p:pic>
    </p:spTree>
    <p:extLst>
      <p:ext uri="{BB962C8B-B14F-4D97-AF65-F5344CB8AC3E}">
        <p14:creationId xmlns:p14="http://schemas.microsoft.com/office/powerpoint/2010/main" val="33132061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ulleted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F1214C19-7B70-E548-A608-340680BFD9AE}" type="slidenum">
              <a:rPr lang="en-US" smtClean="0"/>
              <a:t>‹#›</a:t>
            </a:fld>
            <a:endParaRPr lang="en-US"/>
          </a:p>
        </p:txBody>
      </p:sp>
      <p:sp>
        <p:nvSpPr>
          <p:cNvPr id="7" name="Title 1"/>
          <p:cNvSpPr>
            <a:spLocks noGrp="1"/>
          </p:cNvSpPr>
          <p:nvPr>
            <p:ph type="title" hasCustomPrompt="1"/>
          </p:nvPr>
        </p:nvSpPr>
        <p:spPr>
          <a:xfrm>
            <a:off x="685291" y="0"/>
            <a:ext cx="7772400" cy="1103313"/>
          </a:xfrm>
        </p:spPr>
        <p:txBody>
          <a:bodyPr/>
          <a:lstStyle>
            <a:lvl1pPr>
              <a:defRPr sz="2000" baseline="0">
                <a:solidFill>
                  <a:srgbClr val="FFFFFF"/>
                </a:solidFill>
              </a:defRPr>
            </a:lvl1pPr>
          </a:lstStyle>
          <a:p>
            <a:r>
              <a:rPr lang="en-US" dirty="0" smtClean="0"/>
              <a:t>SAMPLE HEADER</a:t>
            </a:r>
            <a:endParaRPr lang="en-US" dirty="0"/>
          </a:p>
        </p:txBody>
      </p:sp>
      <p:sp>
        <p:nvSpPr>
          <p:cNvPr id="8" name="Text Placeholder 2"/>
          <p:cNvSpPr>
            <a:spLocks noGrp="1"/>
          </p:cNvSpPr>
          <p:nvPr>
            <p:ph idx="1"/>
          </p:nvPr>
        </p:nvSpPr>
        <p:spPr>
          <a:xfrm>
            <a:off x="765443" y="2240801"/>
            <a:ext cx="3599264" cy="2971732"/>
          </a:xfrm>
          <a:prstGeom prst="rect">
            <a:avLst/>
          </a:prstGeom>
        </p:spPr>
        <p:txBody>
          <a:bodyPr vert="horz" lIns="91440" tIns="45720" rIns="91440" bIns="45720" rtlCol="0">
            <a:normAutofit/>
          </a:bodyPr>
          <a:lstStyle>
            <a:lvl1pPr algn="l">
              <a:defRPr/>
            </a:lvl1pPr>
            <a:lvl2pPr algn="l">
              <a:defRPr/>
            </a:lvl2pPr>
            <a:lvl3pPr algn="l">
              <a:defRPr/>
            </a:lvl3pPr>
            <a:lvl4pPr algn="l">
              <a:defRPr/>
            </a:lvl4pPr>
            <a:lvl5pPr algn="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2"/>
          <p:cNvSpPr>
            <a:spLocks noGrp="1"/>
          </p:cNvSpPr>
          <p:nvPr>
            <p:ph idx="13"/>
          </p:nvPr>
        </p:nvSpPr>
        <p:spPr>
          <a:xfrm>
            <a:off x="4723271" y="2240801"/>
            <a:ext cx="3599264" cy="2971732"/>
          </a:xfrm>
          <a:prstGeom prst="rect">
            <a:avLst/>
          </a:prstGeom>
        </p:spPr>
        <p:txBody>
          <a:bodyPr vert="horz" lIns="91440" tIns="45720" rIns="91440" bIns="45720" rtlCol="0">
            <a:normAutofit/>
          </a:bodyPr>
          <a:lstStyle>
            <a:lvl1pPr algn="l">
              <a:defRPr/>
            </a:lvl1pPr>
            <a:lvl2pPr algn="l">
              <a:defRPr/>
            </a:lvl2pPr>
            <a:lvl3pPr algn="l">
              <a:defRPr/>
            </a:lvl3pPr>
            <a:lvl4pPr algn="l">
              <a:defRPr/>
            </a:lvl4pPr>
            <a:lvl5pPr algn="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8612041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aragraph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F1214C19-7B70-E548-A608-340680BFD9AE}" type="slidenum">
              <a:rPr lang="en-US" smtClean="0"/>
              <a:t>‹#›</a:t>
            </a:fld>
            <a:endParaRPr lang="en-US"/>
          </a:p>
        </p:txBody>
      </p:sp>
      <p:sp>
        <p:nvSpPr>
          <p:cNvPr id="7" name="Title 1"/>
          <p:cNvSpPr txBox="1">
            <a:spLocks/>
          </p:cNvSpPr>
          <p:nvPr userDrawn="1"/>
        </p:nvSpPr>
        <p:spPr>
          <a:xfrm>
            <a:off x="685291" y="0"/>
            <a:ext cx="7772400" cy="1103313"/>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2000" b="1" kern="1200" baseline="0">
                <a:solidFill>
                  <a:srgbClr val="FFFFFF"/>
                </a:solidFill>
                <a:latin typeface="Verdana"/>
                <a:ea typeface="+mj-ea"/>
                <a:cs typeface="Verdana"/>
              </a:defRPr>
            </a:lvl1pPr>
          </a:lstStyle>
          <a:p>
            <a:r>
              <a:rPr lang="en-US" smtClean="0"/>
              <a:t>SAMPLE HEADER</a:t>
            </a:r>
            <a:endParaRPr lang="en-US" dirty="0"/>
          </a:p>
        </p:txBody>
      </p:sp>
      <p:sp>
        <p:nvSpPr>
          <p:cNvPr id="8" name="Text Placeholder 2"/>
          <p:cNvSpPr>
            <a:spLocks noGrp="1"/>
          </p:cNvSpPr>
          <p:nvPr>
            <p:ph idx="1" hasCustomPrompt="1"/>
          </p:nvPr>
        </p:nvSpPr>
        <p:spPr>
          <a:xfrm>
            <a:off x="930172" y="2696278"/>
            <a:ext cx="3845859" cy="1418046"/>
          </a:xfrm>
          <a:prstGeom prst="rect">
            <a:avLst/>
          </a:prstGeom>
        </p:spPr>
        <p:txBody>
          <a:bodyPr vert="horz" lIns="91440" tIns="45720" rIns="91440" bIns="45720" rtlCol="0">
            <a:normAutofit/>
          </a:bodyPr>
          <a:lstStyle>
            <a:lvl1pPr marL="0" marR="0" indent="0" algn="l" defTabSz="914400" rtl="0" eaLnBrk="0" fontAlgn="base" latinLnBrk="0" hangingPunct="0">
              <a:lnSpc>
                <a:spcPct val="100000"/>
              </a:lnSpc>
              <a:spcBef>
                <a:spcPts val="800"/>
              </a:spcBef>
              <a:spcAft>
                <a:spcPct val="0"/>
              </a:spcAft>
              <a:buClrTx/>
              <a:buSzTx/>
              <a:buFontTx/>
              <a:buNone/>
              <a:tabLst/>
              <a:defRPr sz="1400" b="0" i="0"/>
            </a:lvl1pPr>
          </a:lstStyle>
          <a:p>
            <a:pPr marL="0" marR="0" lvl="0" indent="0" algn="l" defTabSz="914400" rtl="0" eaLnBrk="0" fontAlgn="base" latinLnBrk="0" hangingPunct="0">
              <a:lnSpc>
                <a:spcPct val="100000"/>
              </a:lnSpc>
              <a:spcBef>
                <a:spcPts val="800"/>
              </a:spcBef>
              <a:spcAft>
                <a:spcPct val="0"/>
              </a:spcAft>
              <a:buClrTx/>
              <a:buSzTx/>
              <a:buFontTx/>
              <a:buNone/>
              <a:tabLst/>
              <a:defRPr/>
            </a:pPr>
            <a:r>
              <a:rPr lang="en-US" dirty="0" smtClean="0"/>
              <a:t>Sample Basic Paragraph.</a:t>
            </a:r>
            <a:r>
              <a:rPr lang="en-US" baseline="0" dirty="0" smtClean="0"/>
              <a:t> </a:t>
            </a:r>
            <a:r>
              <a:rPr lang="en-US" dirty="0" smtClean="0"/>
              <a:t>This is what the text would look</a:t>
            </a:r>
            <a:r>
              <a:rPr lang="en-US" baseline="0" dirty="0" smtClean="0"/>
              <a:t> like in a paragraph. This is what the text would look like in a paragraph. This is what the text would look like.</a:t>
            </a:r>
            <a:endParaRPr lang="en-US" dirty="0" smtClean="0"/>
          </a:p>
          <a:p>
            <a:pPr lvl="0"/>
            <a:endParaRPr lang="en-US" dirty="0"/>
          </a:p>
        </p:txBody>
      </p:sp>
      <p:sp>
        <p:nvSpPr>
          <p:cNvPr id="9" name="Text Placeholder 2"/>
          <p:cNvSpPr>
            <a:spLocks noGrp="1"/>
          </p:cNvSpPr>
          <p:nvPr>
            <p:ph idx="11" hasCustomPrompt="1"/>
          </p:nvPr>
        </p:nvSpPr>
        <p:spPr>
          <a:xfrm>
            <a:off x="909957" y="2355445"/>
            <a:ext cx="3845859" cy="353163"/>
          </a:xfrm>
          <a:prstGeom prst="rect">
            <a:avLst/>
          </a:prstGeom>
        </p:spPr>
        <p:txBody>
          <a:bodyPr vert="horz" lIns="91440" tIns="45720" rIns="91440" bIns="45720" rtlCol="0">
            <a:normAutofit/>
          </a:bodyPr>
          <a:lstStyle>
            <a:lvl1pPr marL="0" marR="0" indent="0" algn="l" defTabSz="914400" rtl="0" eaLnBrk="0" fontAlgn="base" latinLnBrk="0" hangingPunct="0">
              <a:lnSpc>
                <a:spcPct val="100000"/>
              </a:lnSpc>
              <a:spcBef>
                <a:spcPts val="800"/>
              </a:spcBef>
              <a:spcAft>
                <a:spcPct val="0"/>
              </a:spcAft>
              <a:buClrTx/>
              <a:buSzTx/>
              <a:buFontTx/>
              <a:buNone/>
              <a:tabLst/>
              <a:defRPr sz="1800" b="0" i="0">
                <a:solidFill>
                  <a:srgbClr val="C8D9D8"/>
                </a:solidFill>
              </a:defRPr>
            </a:lvl1pPr>
          </a:lstStyle>
          <a:p>
            <a:pPr marL="0" marR="0" lvl="0" indent="0" algn="l" defTabSz="914400" rtl="0" eaLnBrk="0" fontAlgn="base" latinLnBrk="0" hangingPunct="0">
              <a:lnSpc>
                <a:spcPct val="100000"/>
              </a:lnSpc>
              <a:spcBef>
                <a:spcPts val="800"/>
              </a:spcBef>
              <a:spcAft>
                <a:spcPct val="0"/>
              </a:spcAft>
              <a:buClrTx/>
              <a:buSzTx/>
              <a:buFontTx/>
              <a:buNone/>
              <a:tabLst/>
              <a:defRPr/>
            </a:pPr>
            <a:r>
              <a:rPr lang="en-US" dirty="0" smtClean="0"/>
              <a:t>PARAGRAPH TITLE</a:t>
            </a:r>
            <a:endParaRPr lang="en-US" dirty="0"/>
          </a:p>
        </p:txBody>
      </p:sp>
    </p:spTree>
    <p:extLst>
      <p:ext uri="{BB962C8B-B14F-4D97-AF65-F5344CB8AC3E}">
        <p14:creationId xmlns:p14="http://schemas.microsoft.com/office/powerpoint/2010/main" val="25759205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Paragraph Content">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F1214C19-7B70-E548-A608-340680BFD9AE}" type="slidenum">
              <a:rPr lang="en-US" smtClean="0"/>
              <a:t>‹#›</a:t>
            </a:fld>
            <a:endParaRPr lang="en-US"/>
          </a:p>
        </p:txBody>
      </p:sp>
      <p:sp>
        <p:nvSpPr>
          <p:cNvPr id="8" name="Title 1"/>
          <p:cNvSpPr txBox="1">
            <a:spLocks/>
          </p:cNvSpPr>
          <p:nvPr userDrawn="1"/>
        </p:nvSpPr>
        <p:spPr>
          <a:xfrm>
            <a:off x="685291" y="0"/>
            <a:ext cx="7772400" cy="1103313"/>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2000" b="1" kern="1200" baseline="0">
                <a:solidFill>
                  <a:srgbClr val="FFFFFF"/>
                </a:solidFill>
                <a:latin typeface="Verdana"/>
                <a:ea typeface="+mj-ea"/>
                <a:cs typeface="Verdana"/>
              </a:defRPr>
            </a:lvl1pPr>
          </a:lstStyle>
          <a:p>
            <a:r>
              <a:rPr lang="en-US" smtClean="0"/>
              <a:t>SAMPLE HEADER</a:t>
            </a:r>
            <a:endParaRPr lang="en-US" dirty="0"/>
          </a:p>
        </p:txBody>
      </p:sp>
      <p:sp>
        <p:nvSpPr>
          <p:cNvPr id="10" name="Text Placeholder 2"/>
          <p:cNvSpPr>
            <a:spLocks noGrp="1"/>
          </p:cNvSpPr>
          <p:nvPr>
            <p:ph idx="1" hasCustomPrompt="1"/>
          </p:nvPr>
        </p:nvSpPr>
        <p:spPr>
          <a:xfrm>
            <a:off x="987377" y="2003330"/>
            <a:ext cx="3377331" cy="2929562"/>
          </a:xfrm>
          <a:prstGeom prst="rect">
            <a:avLst/>
          </a:prstGeom>
        </p:spPr>
        <p:txBody>
          <a:bodyPr vert="horz" lIns="91440" tIns="45720" rIns="91440" bIns="45720" rtlCol="0">
            <a:normAutofit/>
          </a:bodyPr>
          <a:lstStyle>
            <a:lvl1pPr marL="0" marR="0" indent="0" algn="l" defTabSz="914400" rtl="0" eaLnBrk="0" fontAlgn="base" latinLnBrk="0" hangingPunct="0">
              <a:lnSpc>
                <a:spcPct val="100000"/>
              </a:lnSpc>
              <a:spcBef>
                <a:spcPts val="800"/>
              </a:spcBef>
              <a:spcAft>
                <a:spcPct val="0"/>
              </a:spcAft>
              <a:buClrTx/>
              <a:buSzTx/>
              <a:buFontTx/>
              <a:buNone/>
              <a:tabLst/>
              <a:defRPr/>
            </a:lvl1pPr>
          </a:lstStyle>
          <a:p>
            <a:pPr marL="0" marR="0" lvl="0" indent="0" algn="l" defTabSz="914400" rtl="0" eaLnBrk="0" fontAlgn="base" latinLnBrk="0" hangingPunct="0">
              <a:lnSpc>
                <a:spcPct val="100000"/>
              </a:lnSpc>
              <a:spcBef>
                <a:spcPts val="800"/>
              </a:spcBef>
              <a:spcAft>
                <a:spcPct val="0"/>
              </a:spcAft>
              <a:buClrTx/>
              <a:buSzTx/>
              <a:buFontTx/>
              <a:buNone/>
              <a:tabLst/>
              <a:defRPr/>
            </a:pPr>
            <a:r>
              <a:rPr lang="en-US" dirty="0" smtClean="0"/>
              <a:t>Sample Basic Paragraph.</a:t>
            </a:r>
            <a:r>
              <a:rPr lang="en-US" baseline="0" dirty="0" smtClean="0"/>
              <a:t> </a:t>
            </a:r>
            <a:r>
              <a:rPr lang="en-US" dirty="0" smtClean="0"/>
              <a:t>This is what the text would look</a:t>
            </a:r>
            <a:r>
              <a:rPr lang="en-US" baseline="0" dirty="0" smtClean="0"/>
              <a:t> like in a paragraph. This is what the text would look like in a paragraph. This is what the text would look like.</a:t>
            </a:r>
            <a:endParaRPr lang="en-US" dirty="0" smtClean="0"/>
          </a:p>
          <a:p>
            <a:pPr lvl="0"/>
            <a:endParaRPr lang="en-US" dirty="0"/>
          </a:p>
        </p:txBody>
      </p:sp>
      <p:sp>
        <p:nvSpPr>
          <p:cNvPr id="11" name="Text Placeholder 2"/>
          <p:cNvSpPr>
            <a:spLocks noGrp="1"/>
          </p:cNvSpPr>
          <p:nvPr>
            <p:ph idx="13" hasCustomPrompt="1"/>
          </p:nvPr>
        </p:nvSpPr>
        <p:spPr>
          <a:xfrm>
            <a:off x="4772589" y="2003330"/>
            <a:ext cx="3377331" cy="2929562"/>
          </a:xfrm>
          <a:prstGeom prst="rect">
            <a:avLst/>
          </a:prstGeom>
        </p:spPr>
        <p:txBody>
          <a:bodyPr vert="horz" lIns="91440" tIns="45720" rIns="91440" bIns="45720" rtlCol="0">
            <a:normAutofit/>
          </a:bodyPr>
          <a:lstStyle>
            <a:lvl1pPr marL="0" marR="0" indent="0" algn="l" defTabSz="914400" rtl="0" eaLnBrk="0" fontAlgn="base" latinLnBrk="0" hangingPunct="0">
              <a:lnSpc>
                <a:spcPct val="100000"/>
              </a:lnSpc>
              <a:spcBef>
                <a:spcPts val="800"/>
              </a:spcBef>
              <a:spcAft>
                <a:spcPct val="0"/>
              </a:spcAft>
              <a:buClrTx/>
              <a:buSzTx/>
              <a:buFontTx/>
              <a:buNone/>
              <a:tabLst/>
              <a:defRPr/>
            </a:lvl1pPr>
          </a:lstStyle>
          <a:p>
            <a:pPr marL="0" marR="0" lvl="0" indent="0" algn="l" defTabSz="914400" rtl="0" eaLnBrk="0" fontAlgn="base" latinLnBrk="0" hangingPunct="0">
              <a:lnSpc>
                <a:spcPct val="100000"/>
              </a:lnSpc>
              <a:spcBef>
                <a:spcPts val="800"/>
              </a:spcBef>
              <a:spcAft>
                <a:spcPct val="0"/>
              </a:spcAft>
              <a:buClrTx/>
              <a:buSzTx/>
              <a:buFontTx/>
              <a:buNone/>
              <a:tabLst/>
              <a:defRPr/>
            </a:pPr>
            <a:r>
              <a:rPr lang="en-US" dirty="0" smtClean="0"/>
              <a:t>Sample Basic Paragraph.</a:t>
            </a:r>
            <a:r>
              <a:rPr lang="en-US" baseline="0" dirty="0" smtClean="0"/>
              <a:t> </a:t>
            </a:r>
            <a:r>
              <a:rPr lang="en-US" dirty="0" smtClean="0"/>
              <a:t>This is what the text would look</a:t>
            </a:r>
            <a:r>
              <a:rPr lang="en-US" baseline="0" dirty="0" smtClean="0"/>
              <a:t> like in a paragraph. This is what the text would look like in a paragraph. This is what the text would look like.</a:t>
            </a:r>
            <a:endParaRPr lang="en-US" dirty="0" smtClean="0"/>
          </a:p>
          <a:p>
            <a:pPr lvl="0"/>
            <a:endParaRPr lang="en-US" dirty="0"/>
          </a:p>
        </p:txBody>
      </p:sp>
    </p:spTree>
    <p:extLst>
      <p:ext uri="{BB962C8B-B14F-4D97-AF65-F5344CB8AC3E}">
        <p14:creationId xmlns:p14="http://schemas.microsoft.com/office/powerpoint/2010/main" val="18432365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bject Slide">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F1214C19-7B70-E548-A608-340680BFD9AE}" type="slidenum">
              <a:rPr lang="en-US" smtClean="0"/>
              <a:t>‹#›</a:t>
            </a:fld>
            <a:endParaRPr lang="en-US"/>
          </a:p>
        </p:txBody>
      </p:sp>
      <p:sp>
        <p:nvSpPr>
          <p:cNvPr id="10" name="Title 1"/>
          <p:cNvSpPr txBox="1">
            <a:spLocks/>
          </p:cNvSpPr>
          <p:nvPr userDrawn="1"/>
        </p:nvSpPr>
        <p:spPr>
          <a:xfrm>
            <a:off x="685291" y="0"/>
            <a:ext cx="7772400" cy="1103313"/>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2000" b="1" kern="1200" baseline="0">
                <a:solidFill>
                  <a:srgbClr val="FFFFFF"/>
                </a:solidFill>
                <a:latin typeface="Verdana"/>
                <a:ea typeface="+mj-ea"/>
                <a:cs typeface="Verdana"/>
              </a:defRPr>
            </a:lvl1pPr>
          </a:lstStyle>
          <a:p>
            <a:r>
              <a:rPr lang="en-US" smtClean="0"/>
              <a:t>SAMPLE HEADER</a:t>
            </a:r>
            <a:endParaRPr lang="en-US" dirty="0"/>
          </a:p>
        </p:txBody>
      </p:sp>
      <p:sp>
        <p:nvSpPr>
          <p:cNvPr id="11" name="Content Placeholder 2"/>
          <p:cNvSpPr>
            <a:spLocks noGrp="1"/>
          </p:cNvSpPr>
          <p:nvPr>
            <p:ph sz="half" idx="1"/>
          </p:nvPr>
        </p:nvSpPr>
        <p:spPr>
          <a:xfrm>
            <a:off x="1209963" y="2875352"/>
            <a:ext cx="6467763" cy="13144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endParaRPr lang="en-US" dirty="0"/>
          </a:p>
        </p:txBody>
      </p:sp>
    </p:spTree>
    <p:extLst>
      <p:ext uri="{BB962C8B-B14F-4D97-AF65-F5344CB8AC3E}">
        <p14:creationId xmlns:p14="http://schemas.microsoft.com/office/powerpoint/2010/main" val="16069729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hoto with Caption">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1214C19-7B70-E548-A608-340680BFD9AE}" type="slidenum">
              <a:rPr lang="en-US" smtClean="0"/>
              <a:t>‹#›</a:t>
            </a:fld>
            <a:endParaRPr lang="en-US"/>
          </a:p>
        </p:txBody>
      </p:sp>
      <p:sp>
        <p:nvSpPr>
          <p:cNvPr id="6" name="Title 1"/>
          <p:cNvSpPr txBox="1">
            <a:spLocks/>
          </p:cNvSpPr>
          <p:nvPr userDrawn="1"/>
        </p:nvSpPr>
        <p:spPr>
          <a:xfrm>
            <a:off x="685291" y="0"/>
            <a:ext cx="7772400" cy="1103313"/>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2000" b="1" kern="1200" baseline="0">
                <a:solidFill>
                  <a:srgbClr val="FFFFFF"/>
                </a:solidFill>
                <a:latin typeface="Verdana"/>
                <a:ea typeface="+mj-ea"/>
                <a:cs typeface="Verdana"/>
              </a:defRPr>
            </a:lvl1pPr>
          </a:lstStyle>
          <a:p>
            <a:r>
              <a:rPr lang="en-US" smtClean="0"/>
              <a:t>SAMPLE HEADER</a:t>
            </a:r>
            <a:endParaRPr lang="en-US" dirty="0"/>
          </a:p>
        </p:txBody>
      </p:sp>
      <p:sp>
        <p:nvSpPr>
          <p:cNvPr id="7" name="Picture Placeholder 2"/>
          <p:cNvSpPr>
            <a:spLocks noGrp="1"/>
          </p:cNvSpPr>
          <p:nvPr>
            <p:ph type="pic" idx="1"/>
          </p:nvPr>
        </p:nvSpPr>
        <p:spPr>
          <a:xfrm>
            <a:off x="1792288" y="1829440"/>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8" name="Text Placeholder 3"/>
          <p:cNvSpPr>
            <a:spLocks noGrp="1"/>
          </p:cNvSpPr>
          <p:nvPr>
            <p:ph type="body" sz="half" idx="2" hasCustomPrompt="1"/>
          </p:nvPr>
        </p:nvSpPr>
        <p:spPr>
          <a:xfrm>
            <a:off x="1792288" y="4938724"/>
            <a:ext cx="5486400" cy="400870"/>
          </a:xfrm>
        </p:spPr>
        <p:txBody>
          <a:bodyPr/>
          <a:lstStyle>
            <a:lvl1pPr marL="0" indent="0">
              <a:buNone/>
              <a:defRPr sz="1200">
                <a:solidFill>
                  <a:srgbClr val="C8D9D8"/>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IMAGE CAPTION</a:t>
            </a:r>
          </a:p>
        </p:txBody>
      </p:sp>
    </p:spTree>
    <p:extLst>
      <p:ext uri="{BB962C8B-B14F-4D97-AF65-F5344CB8AC3E}">
        <p14:creationId xmlns:p14="http://schemas.microsoft.com/office/powerpoint/2010/main" val="23560500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eft Aligned Slid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214C19-7B70-E548-A608-340680BFD9AE}" type="slidenum">
              <a:rPr lang="en-US" smtClean="0"/>
              <a:t>‹#›</a:t>
            </a:fld>
            <a:endParaRPr lang="en-US"/>
          </a:p>
        </p:txBody>
      </p:sp>
      <p:sp>
        <p:nvSpPr>
          <p:cNvPr id="5" name="Title 1"/>
          <p:cNvSpPr>
            <a:spLocks noGrp="1"/>
          </p:cNvSpPr>
          <p:nvPr>
            <p:ph type="title" hasCustomPrompt="1"/>
          </p:nvPr>
        </p:nvSpPr>
        <p:spPr>
          <a:xfrm>
            <a:off x="685291" y="0"/>
            <a:ext cx="7772400" cy="1103313"/>
          </a:xfrm>
        </p:spPr>
        <p:txBody>
          <a:bodyPr/>
          <a:lstStyle>
            <a:lvl1pPr>
              <a:defRPr sz="2000" baseline="0">
                <a:solidFill>
                  <a:srgbClr val="FFFFFF"/>
                </a:solidFill>
              </a:defRPr>
            </a:lvl1pPr>
          </a:lstStyle>
          <a:p>
            <a:r>
              <a:rPr lang="en-US" dirty="0" smtClean="0"/>
              <a:t>SAMPLE HEADER</a:t>
            </a:r>
            <a:endParaRPr lang="en-US" dirty="0"/>
          </a:p>
        </p:txBody>
      </p:sp>
      <p:sp>
        <p:nvSpPr>
          <p:cNvPr id="6" name="Text Placeholder 2"/>
          <p:cNvSpPr>
            <a:spLocks noGrp="1"/>
          </p:cNvSpPr>
          <p:nvPr>
            <p:ph idx="1" hasCustomPrompt="1"/>
          </p:nvPr>
        </p:nvSpPr>
        <p:spPr>
          <a:xfrm>
            <a:off x="679135" y="1843553"/>
            <a:ext cx="2255330" cy="2219550"/>
          </a:xfrm>
          <a:prstGeom prst="rect">
            <a:avLst/>
          </a:prstGeom>
        </p:spPr>
        <p:txBody>
          <a:bodyPr vert="horz" lIns="91440" tIns="45720" rIns="91440" bIns="45720" rtlCol="0">
            <a:normAutofit/>
          </a:bodyPr>
          <a:lstStyle>
            <a:lvl1pPr marL="0" marR="0" indent="0" algn="l" defTabSz="914400" rtl="0" eaLnBrk="0" fontAlgn="base" latinLnBrk="0" hangingPunct="0">
              <a:lnSpc>
                <a:spcPct val="100000"/>
              </a:lnSpc>
              <a:spcBef>
                <a:spcPts val="800"/>
              </a:spcBef>
              <a:spcAft>
                <a:spcPct val="0"/>
              </a:spcAft>
              <a:buClrTx/>
              <a:buSzTx/>
              <a:buFontTx/>
              <a:buNone/>
              <a:tabLst/>
              <a:defRPr sz="1400" b="0" i="0"/>
            </a:lvl1pPr>
          </a:lstStyle>
          <a:p>
            <a:pPr marL="0" marR="0" lvl="0" indent="0" algn="l" defTabSz="914400" rtl="0" eaLnBrk="0" fontAlgn="base" latinLnBrk="0" hangingPunct="0">
              <a:lnSpc>
                <a:spcPct val="100000"/>
              </a:lnSpc>
              <a:spcBef>
                <a:spcPts val="800"/>
              </a:spcBef>
              <a:spcAft>
                <a:spcPct val="0"/>
              </a:spcAft>
              <a:buClrTx/>
              <a:buSzTx/>
              <a:buFontTx/>
              <a:buNone/>
              <a:tabLst/>
              <a:defRPr/>
            </a:pPr>
            <a:r>
              <a:rPr lang="en-US" dirty="0" smtClean="0"/>
              <a:t>Sample Basic Paragraph.</a:t>
            </a:r>
            <a:r>
              <a:rPr lang="en-US" baseline="0" dirty="0" smtClean="0"/>
              <a:t> </a:t>
            </a:r>
            <a:r>
              <a:rPr lang="en-US" dirty="0" smtClean="0"/>
              <a:t>This is what the text would look</a:t>
            </a:r>
            <a:r>
              <a:rPr lang="en-US" baseline="0" dirty="0" smtClean="0"/>
              <a:t> like in a paragraph. This is what the text would look like in a paragraph. This is what the text would look like.</a:t>
            </a:r>
            <a:endParaRPr lang="en-US" dirty="0" smtClean="0"/>
          </a:p>
          <a:p>
            <a:pPr lvl="0"/>
            <a:endParaRPr lang="en-US" dirty="0"/>
          </a:p>
        </p:txBody>
      </p:sp>
      <p:sp>
        <p:nvSpPr>
          <p:cNvPr id="7" name="Picture Placeholder 2"/>
          <p:cNvSpPr>
            <a:spLocks noGrp="1"/>
          </p:cNvSpPr>
          <p:nvPr>
            <p:ph type="pic" idx="11"/>
          </p:nvPr>
        </p:nvSpPr>
        <p:spPr>
          <a:xfrm>
            <a:off x="3049915" y="1921673"/>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8" name="Text Placeholder 3"/>
          <p:cNvSpPr>
            <a:spLocks noGrp="1"/>
          </p:cNvSpPr>
          <p:nvPr>
            <p:ph type="body" sz="half" idx="2" hasCustomPrompt="1"/>
          </p:nvPr>
        </p:nvSpPr>
        <p:spPr>
          <a:xfrm>
            <a:off x="3049915" y="5030957"/>
            <a:ext cx="5486400" cy="400870"/>
          </a:xfrm>
        </p:spPr>
        <p:txBody>
          <a:bodyPr/>
          <a:lstStyle>
            <a:lvl1pPr marL="0" indent="0">
              <a:buNone/>
              <a:defRPr sz="1200">
                <a:solidFill>
                  <a:srgbClr val="C8D9D8"/>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IMAGE CAPTION</a:t>
            </a:r>
          </a:p>
        </p:txBody>
      </p:sp>
    </p:spTree>
    <p:extLst>
      <p:ext uri="{BB962C8B-B14F-4D97-AF65-F5344CB8AC3E}">
        <p14:creationId xmlns:p14="http://schemas.microsoft.com/office/powerpoint/2010/main" val="7912477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F1214C19-7B70-E548-A608-340680BFD9AE}" type="slidenum">
              <a:rPr lang="en-US" smtClean="0"/>
              <a:t>‹#›</a:t>
            </a:fld>
            <a:endParaRPr lang="en-US"/>
          </a:p>
        </p:txBody>
      </p:sp>
    </p:spTree>
    <p:extLst>
      <p:ext uri="{BB962C8B-B14F-4D97-AF65-F5344CB8AC3E}">
        <p14:creationId xmlns:p14="http://schemas.microsoft.com/office/powerpoint/2010/main" val="19791521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C234B"/>
        </a:solidFill>
        <a:effectLst/>
      </p:bgPr>
    </p:bg>
    <p:spTree>
      <p:nvGrpSpPr>
        <p:cNvPr id="1" name=""/>
        <p:cNvGrpSpPr/>
        <p:nvPr/>
      </p:nvGrpSpPr>
      <p:grpSpPr>
        <a:xfrm>
          <a:off x="0" y="0"/>
          <a:ext cx="0" cy="0"/>
          <a:chOff x="0" y="0"/>
          <a:chExt cx="0" cy="0"/>
        </a:xfrm>
      </p:grpSpPr>
      <p:pic>
        <p:nvPicPr>
          <p:cNvPr id="8" name="Picture 7" descr="triangle_page#.png"/>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4343400" y="6619893"/>
            <a:ext cx="435864" cy="240792"/>
          </a:xfrm>
          <a:prstGeom prst="rect">
            <a:avLst/>
          </a:prstGeom>
        </p:spPr>
      </p:pic>
      <p:sp>
        <p:nvSpPr>
          <p:cNvPr id="2" name="Title Placeholder 1"/>
          <p:cNvSpPr>
            <a:spLocks noGrp="1"/>
          </p:cNvSpPr>
          <p:nvPr>
            <p:ph type="title"/>
          </p:nvPr>
        </p:nvSpPr>
        <p:spPr>
          <a:xfrm>
            <a:off x="457200" y="2551231"/>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918163" y="3885257"/>
            <a:ext cx="6946430" cy="1441274"/>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4361576" y="6558724"/>
            <a:ext cx="398874" cy="365125"/>
          </a:xfrm>
          <a:prstGeom prst="rect">
            <a:avLst/>
          </a:prstGeom>
        </p:spPr>
        <p:txBody>
          <a:bodyPr vert="horz" lIns="91440" tIns="45720" rIns="91440" bIns="45720" rtlCol="0" anchor="ctr"/>
          <a:lstStyle>
            <a:lvl1pPr algn="ctr">
              <a:defRPr sz="1200">
                <a:solidFill>
                  <a:srgbClr val="FFFFFF"/>
                </a:solidFill>
              </a:defRPr>
            </a:lvl1pPr>
          </a:lstStyle>
          <a:p>
            <a:fld id="{F1214C19-7B70-E548-A608-340680BFD9AE}" type="slidenum">
              <a:rPr lang="en-US" smtClean="0"/>
              <a:pPr/>
              <a:t>‹#›</a:t>
            </a:fld>
            <a:endParaRPr lang="en-US" dirty="0"/>
          </a:p>
        </p:txBody>
      </p:sp>
    </p:spTree>
    <p:extLst>
      <p:ext uri="{BB962C8B-B14F-4D97-AF65-F5344CB8AC3E}">
        <p14:creationId xmlns:p14="http://schemas.microsoft.com/office/powerpoint/2010/main" val="18025919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hf sldNum="0" hdr="0" dt="0"/>
  <p:txStyles>
    <p:titleStyle>
      <a:lvl1pPr algn="ctr" defTabSz="457200" rtl="0" eaLnBrk="1" latinLnBrk="0" hangingPunct="1">
        <a:spcBef>
          <a:spcPct val="0"/>
        </a:spcBef>
        <a:buNone/>
        <a:defRPr sz="3600" b="1" kern="1200">
          <a:solidFill>
            <a:srgbClr val="FFFFFF"/>
          </a:solidFill>
          <a:latin typeface="Verdana"/>
          <a:ea typeface="+mj-ea"/>
          <a:cs typeface="Verdana"/>
        </a:defRPr>
      </a:lvl1pPr>
    </p:titleStyle>
    <p:bodyStyle>
      <a:lvl1pPr marL="342900" indent="-342900" algn="ctr" defTabSz="457200" rtl="0" eaLnBrk="1" latinLnBrk="0" hangingPunct="1">
        <a:spcBef>
          <a:spcPct val="20000"/>
        </a:spcBef>
        <a:buClr>
          <a:srgbClr val="AB0520"/>
        </a:buClr>
        <a:buFont typeface="Arial"/>
        <a:buChar char="•"/>
        <a:defRPr sz="2000" kern="1200">
          <a:solidFill>
            <a:srgbClr val="FFFFFF"/>
          </a:solidFill>
          <a:latin typeface="Verdana"/>
          <a:ea typeface="+mn-ea"/>
          <a:cs typeface="Verdana"/>
        </a:defRPr>
      </a:lvl1pPr>
      <a:lvl2pPr marL="742950" indent="-285750" algn="ctr" defTabSz="457200" rtl="0" eaLnBrk="1" latinLnBrk="0" hangingPunct="1">
        <a:spcBef>
          <a:spcPct val="20000"/>
        </a:spcBef>
        <a:buClr>
          <a:srgbClr val="AB0520"/>
        </a:buClr>
        <a:buFont typeface="Arial"/>
        <a:buChar char="•"/>
        <a:defRPr sz="1600" kern="1200">
          <a:solidFill>
            <a:srgbClr val="FFFFFF"/>
          </a:solidFill>
          <a:latin typeface="Verdana"/>
          <a:ea typeface="+mn-ea"/>
          <a:cs typeface="Verdana"/>
        </a:defRPr>
      </a:lvl2pPr>
      <a:lvl3pPr marL="1143000" indent="-228600" algn="ctr" defTabSz="457200" rtl="0" eaLnBrk="1" latinLnBrk="0" hangingPunct="1">
        <a:spcBef>
          <a:spcPct val="20000"/>
        </a:spcBef>
        <a:buClr>
          <a:srgbClr val="AB0520"/>
        </a:buClr>
        <a:buFont typeface="Arial"/>
        <a:buChar char="•"/>
        <a:defRPr sz="1200" kern="1200">
          <a:solidFill>
            <a:srgbClr val="FFFFFF"/>
          </a:solidFill>
          <a:latin typeface="Verdana"/>
          <a:ea typeface="+mn-ea"/>
          <a:cs typeface="Verdana"/>
        </a:defRPr>
      </a:lvl3pPr>
      <a:lvl4pPr marL="1600200" indent="-228600" algn="ctr" defTabSz="457200" rtl="0" eaLnBrk="1" latinLnBrk="0" hangingPunct="1">
        <a:spcBef>
          <a:spcPct val="20000"/>
        </a:spcBef>
        <a:buClr>
          <a:srgbClr val="AB0520"/>
        </a:buClr>
        <a:buFont typeface="Arial"/>
        <a:buChar char="•"/>
        <a:defRPr sz="1200" kern="1200">
          <a:solidFill>
            <a:srgbClr val="FFFFFF"/>
          </a:solidFill>
          <a:latin typeface="Verdana"/>
          <a:ea typeface="+mn-ea"/>
          <a:cs typeface="Verdana"/>
        </a:defRPr>
      </a:lvl4pPr>
      <a:lvl5pPr marL="2057400" indent="-228600" algn="ctr" defTabSz="457200" rtl="0" eaLnBrk="1" latinLnBrk="0" hangingPunct="1">
        <a:spcBef>
          <a:spcPct val="20000"/>
        </a:spcBef>
        <a:buClr>
          <a:srgbClr val="AB0520"/>
        </a:buClr>
        <a:buFont typeface="Arial"/>
        <a:buChar char="•"/>
        <a:defRPr sz="1200" kern="1200">
          <a:solidFill>
            <a:srgbClr val="FFFFFF"/>
          </a:solidFill>
          <a:latin typeface="Verdana"/>
          <a:ea typeface="+mn-ea"/>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79919"/>
            <a:ext cx="7772400" cy="1492897"/>
          </a:xfrm>
        </p:spPr>
        <p:txBody>
          <a:bodyPr/>
          <a:lstStyle/>
          <a:p>
            <a:r>
              <a:rPr lang="en-US" dirty="0" smtClean="0"/>
              <a:t>College Environment Committee</a:t>
            </a:r>
            <a:endParaRPr lang="en-US" dirty="0"/>
          </a:p>
        </p:txBody>
      </p:sp>
      <p:sp>
        <p:nvSpPr>
          <p:cNvPr id="3" name="Subtitle 2"/>
          <p:cNvSpPr>
            <a:spLocks noGrp="1"/>
          </p:cNvSpPr>
          <p:nvPr>
            <p:ph type="subTitle" idx="1"/>
          </p:nvPr>
        </p:nvSpPr>
        <p:spPr>
          <a:xfrm>
            <a:off x="1371600" y="4795935"/>
            <a:ext cx="6400800" cy="802432"/>
          </a:xfrm>
        </p:spPr>
        <p:txBody>
          <a:bodyPr>
            <a:normAutofit/>
          </a:bodyPr>
          <a:lstStyle/>
          <a:p>
            <a:r>
              <a:rPr lang="en-US" dirty="0" smtClean="0"/>
              <a:t>MEZCOPH College Retreat</a:t>
            </a:r>
          </a:p>
          <a:p>
            <a:r>
              <a:rPr lang="en-US" dirty="0" smtClean="0"/>
              <a:t>May 15, 2017	</a:t>
            </a:r>
            <a:endParaRPr lang="en-US" dirty="0"/>
          </a:p>
        </p:txBody>
      </p:sp>
      <p:pic>
        <p:nvPicPr>
          <p:cNvPr id="4" name="Picture 3"/>
          <p:cNvPicPr>
            <a:picLocks noChangeAspect="1"/>
          </p:cNvPicPr>
          <p:nvPr/>
        </p:nvPicPr>
        <p:blipFill>
          <a:blip r:embed="rId3"/>
          <a:stretch>
            <a:fillRect/>
          </a:stretch>
        </p:blipFill>
        <p:spPr>
          <a:xfrm>
            <a:off x="1569340" y="2242360"/>
            <a:ext cx="6005319" cy="2318477"/>
          </a:xfrm>
          <a:prstGeom prst="rect">
            <a:avLst/>
          </a:prstGeom>
        </p:spPr>
      </p:pic>
    </p:spTree>
    <p:extLst>
      <p:ext uri="{BB962C8B-B14F-4D97-AF65-F5344CB8AC3E}">
        <p14:creationId xmlns:p14="http://schemas.microsoft.com/office/powerpoint/2010/main" val="39263225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291" y="634482"/>
            <a:ext cx="7772400" cy="634482"/>
          </a:xfrm>
        </p:spPr>
        <p:txBody>
          <a:bodyPr>
            <a:normAutofit fontScale="90000"/>
          </a:bodyPr>
          <a:lstStyle/>
          <a:p>
            <a:r>
              <a:rPr lang="en-US" sz="2200" dirty="0" smtClean="0"/>
              <a:t/>
            </a:r>
            <a:br>
              <a:rPr lang="en-US" sz="2200" dirty="0" smtClean="0"/>
            </a:br>
            <a:r>
              <a:rPr lang="en-US" sz="3300" dirty="0" smtClean="0"/>
              <a:t>College Environment Committee</a:t>
            </a:r>
            <a:r>
              <a:rPr lang="en-US" dirty="0" smtClean="0"/>
              <a:t/>
            </a:r>
            <a:br>
              <a:rPr lang="en-US" dirty="0" smtClean="0"/>
            </a:br>
            <a:r>
              <a:rPr lang="en-US" dirty="0" smtClean="0"/>
              <a:t/>
            </a:r>
            <a:br>
              <a:rPr lang="en-US" dirty="0" smtClean="0"/>
            </a:br>
            <a:endParaRPr lang="en-US" sz="1600" dirty="0"/>
          </a:p>
        </p:txBody>
      </p:sp>
      <p:sp>
        <p:nvSpPr>
          <p:cNvPr id="7" name="Content Placeholder 6"/>
          <p:cNvSpPr>
            <a:spLocks noGrp="1"/>
          </p:cNvSpPr>
          <p:nvPr>
            <p:ph idx="1"/>
          </p:nvPr>
        </p:nvSpPr>
        <p:spPr>
          <a:xfrm>
            <a:off x="967128" y="2368282"/>
            <a:ext cx="7279213" cy="2700353"/>
          </a:xfrm>
        </p:spPr>
        <p:txBody>
          <a:bodyPr>
            <a:noAutofit/>
          </a:bodyPr>
          <a:lstStyle/>
          <a:p>
            <a:pPr marL="0" lvl="0" indent="0">
              <a:buNone/>
            </a:pPr>
            <a:r>
              <a:rPr lang="en-US" dirty="0" smtClean="0"/>
              <a:t>Resources/volunteers needed for:</a:t>
            </a:r>
          </a:p>
          <a:p>
            <a:pPr lvl="0"/>
            <a:r>
              <a:rPr lang="en-US" dirty="0" smtClean="0"/>
              <a:t>Reviewers for Resource Guide </a:t>
            </a:r>
          </a:p>
          <a:p>
            <a:pPr lvl="0"/>
            <a:r>
              <a:rPr lang="en-US" dirty="0" smtClean="0"/>
              <a:t>Possible testers for </a:t>
            </a:r>
            <a:r>
              <a:rPr lang="en-US" dirty="0"/>
              <a:t>the New Hire </a:t>
            </a:r>
            <a:r>
              <a:rPr lang="en-US" dirty="0" smtClean="0"/>
              <a:t>Protocol</a:t>
            </a:r>
          </a:p>
          <a:p>
            <a:pPr lvl="0"/>
            <a:r>
              <a:rPr lang="en-US" dirty="0" smtClean="0"/>
              <a:t>Identify departmental representatives</a:t>
            </a:r>
          </a:p>
          <a:p>
            <a:pPr lvl="0"/>
            <a:r>
              <a:rPr lang="en-US" dirty="0" smtClean="0"/>
              <a:t>New committee </a:t>
            </a:r>
            <a:r>
              <a:rPr lang="en-US" dirty="0"/>
              <a:t>m</a:t>
            </a:r>
            <a:r>
              <a:rPr lang="en-US" dirty="0" smtClean="0"/>
              <a:t>embers</a:t>
            </a:r>
          </a:p>
          <a:p>
            <a:pPr marL="457200" lvl="1" indent="0">
              <a:buNone/>
            </a:pPr>
            <a:endParaRPr lang="en-US" dirty="0"/>
          </a:p>
        </p:txBody>
      </p:sp>
      <p:sp>
        <p:nvSpPr>
          <p:cNvPr id="8" name="Content Placeholder 7"/>
          <p:cNvSpPr>
            <a:spLocks noGrp="1"/>
          </p:cNvSpPr>
          <p:nvPr>
            <p:ph idx="4294967295"/>
          </p:nvPr>
        </p:nvSpPr>
        <p:spPr>
          <a:xfrm>
            <a:off x="528955" y="1640482"/>
            <a:ext cx="4155012" cy="353163"/>
          </a:xfrm>
          <a:prstGeom prst="rect">
            <a:avLst/>
          </a:prstGeom>
        </p:spPr>
        <p:txBody>
          <a:bodyPr>
            <a:noAutofit/>
          </a:bodyPr>
          <a:lstStyle/>
          <a:p>
            <a:pPr marL="0" indent="0" algn="l">
              <a:buNone/>
            </a:pPr>
            <a:r>
              <a:rPr lang="en-US" sz="2400" u="sng" dirty="0" smtClean="0">
                <a:solidFill>
                  <a:srgbClr val="C8D9D8"/>
                </a:solidFill>
              </a:rPr>
              <a:t>New Hire Tool Kit Team:</a:t>
            </a:r>
            <a:endParaRPr lang="en-US" sz="2400" u="sng" dirty="0">
              <a:solidFill>
                <a:srgbClr val="C8D9D8"/>
              </a:solidFill>
            </a:endParaRPr>
          </a:p>
        </p:txBody>
      </p:sp>
      <p:sp>
        <p:nvSpPr>
          <p:cNvPr id="3" name="TextBox 2"/>
          <p:cNvSpPr txBox="1"/>
          <p:nvPr/>
        </p:nvSpPr>
        <p:spPr>
          <a:xfrm>
            <a:off x="755780" y="5421086"/>
            <a:ext cx="7701911" cy="1200329"/>
          </a:xfrm>
          <a:prstGeom prst="rect">
            <a:avLst/>
          </a:prstGeom>
          <a:noFill/>
        </p:spPr>
        <p:txBody>
          <a:bodyPr wrap="square" rtlCol="0">
            <a:spAutoFit/>
          </a:bodyPr>
          <a:lstStyle/>
          <a:p>
            <a:pPr algn="ctr"/>
            <a:r>
              <a:rPr lang="en-US" dirty="0">
                <a:solidFill>
                  <a:schemeClr val="bg1"/>
                </a:solidFill>
              </a:rPr>
              <a:t>The Mel and Enid Zuckerman College of Public Health is dedicated to promoting the health of individuals and communities in the southwest and globally with an emphasis on achieving health equity through excellence in education, research &amp; service.</a:t>
            </a:r>
          </a:p>
        </p:txBody>
      </p:sp>
    </p:spTree>
    <p:extLst>
      <p:ext uri="{BB962C8B-B14F-4D97-AF65-F5344CB8AC3E}">
        <p14:creationId xmlns:p14="http://schemas.microsoft.com/office/powerpoint/2010/main" val="217928664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291" y="634482"/>
            <a:ext cx="7772400" cy="634482"/>
          </a:xfrm>
        </p:spPr>
        <p:txBody>
          <a:bodyPr>
            <a:normAutofit fontScale="90000"/>
          </a:bodyPr>
          <a:lstStyle/>
          <a:p>
            <a:r>
              <a:rPr lang="en-US" sz="2200" dirty="0" smtClean="0"/>
              <a:t/>
            </a:r>
            <a:br>
              <a:rPr lang="en-US" sz="2200" dirty="0" smtClean="0"/>
            </a:br>
            <a:r>
              <a:rPr lang="en-US" sz="3300" dirty="0" smtClean="0"/>
              <a:t>College Environment Committee</a:t>
            </a:r>
            <a:r>
              <a:rPr lang="en-US" dirty="0" smtClean="0"/>
              <a:t/>
            </a:r>
            <a:br>
              <a:rPr lang="en-US" dirty="0" smtClean="0"/>
            </a:br>
            <a:r>
              <a:rPr lang="en-US" dirty="0" smtClean="0"/>
              <a:t/>
            </a:r>
            <a:br>
              <a:rPr lang="en-US" dirty="0" smtClean="0"/>
            </a:br>
            <a:endParaRPr lang="en-US" sz="1600" dirty="0"/>
          </a:p>
        </p:txBody>
      </p:sp>
      <p:sp>
        <p:nvSpPr>
          <p:cNvPr id="7" name="Content Placeholder 6"/>
          <p:cNvSpPr>
            <a:spLocks noGrp="1"/>
          </p:cNvSpPr>
          <p:nvPr>
            <p:ph idx="1"/>
          </p:nvPr>
        </p:nvSpPr>
        <p:spPr>
          <a:xfrm>
            <a:off x="855161" y="2343311"/>
            <a:ext cx="7279213" cy="2334766"/>
          </a:xfrm>
        </p:spPr>
        <p:txBody>
          <a:bodyPr>
            <a:noAutofit/>
          </a:bodyPr>
          <a:lstStyle/>
          <a:p>
            <a:pPr marL="0" lvl="0" indent="0">
              <a:buNone/>
            </a:pPr>
            <a:r>
              <a:rPr lang="en-US" dirty="0" smtClean="0"/>
              <a:t>Key Accomplishments</a:t>
            </a:r>
            <a:r>
              <a:rPr lang="en-US" dirty="0" smtClean="0"/>
              <a:t>:</a:t>
            </a:r>
          </a:p>
          <a:p>
            <a:pPr marL="0" lvl="0" indent="0">
              <a:buNone/>
            </a:pPr>
            <a:endParaRPr lang="en-US" dirty="0" smtClean="0"/>
          </a:p>
          <a:p>
            <a:pPr lvl="0"/>
            <a:r>
              <a:rPr lang="en-US" dirty="0" smtClean="0"/>
              <a:t>Improve visibility of the College’s mission, vision, and values (virtually and physically)</a:t>
            </a:r>
          </a:p>
          <a:p>
            <a:r>
              <a:rPr lang="en-US" dirty="0" smtClean="0"/>
              <a:t>Conflict resolution resources.</a:t>
            </a:r>
          </a:p>
          <a:p>
            <a:pPr lvl="0"/>
            <a:r>
              <a:rPr lang="en-US" dirty="0"/>
              <a:t>Compile list of educational resources to increase cultural humility and civility</a:t>
            </a:r>
            <a:r>
              <a:rPr lang="en-US" dirty="0"/>
              <a:t> </a:t>
            </a:r>
            <a:endParaRPr lang="en-US" dirty="0" smtClean="0"/>
          </a:p>
          <a:p>
            <a:pPr lvl="0"/>
            <a:r>
              <a:rPr lang="en-US" dirty="0"/>
              <a:t>Inclusion of the m/v/v </a:t>
            </a:r>
            <a:r>
              <a:rPr lang="en-US" dirty="0" smtClean="0"/>
              <a:t>and civility in </a:t>
            </a:r>
            <a:r>
              <a:rPr lang="en-US" dirty="0"/>
              <a:t>new student orientations</a:t>
            </a:r>
            <a:r>
              <a:rPr lang="en-US" dirty="0"/>
              <a:t> </a:t>
            </a:r>
            <a:endParaRPr lang="en-US" dirty="0"/>
          </a:p>
        </p:txBody>
      </p:sp>
      <p:sp>
        <p:nvSpPr>
          <p:cNvPr id="8" name="Content Placeholder 7"/>
          <p:cNvSpPr>
            <a:spLocks noGrp="1"/>
          </p:cNvSpPr>
          <p:nvPr>
            <p:ph idx="4294967295"/>
          </p:nvPr>
        </p:nvSpPr>
        <p:spPr>
          <a:xfrm>
            <a:off x="1042138" y="1695489"/>
            <a:ext cx="3845859" cy="353163"/>
          </a:xfrm>
          <a:prstGeom prst="rect">
            <a:avLst/>
          </a:prstGeom>
        </p:spPr>
        <p:txBody>
          <a:bodyPr>
            <a:noAutofit/>
          </a:bodyPr>
          <a:lstStyle/>
          <a:p>
            <a:pPr marL="0" indent="0" algn="l">
              <a:buNone/>
            </a:pPr>
            <a:r>
              <a:rPr lang="en-US" sz="2400" u="sng" dirty="0" smtClean="0">
                <a:solidFill>
                  <a:srgbClr val="C8D9D8"/>
                </a:solidFill>
              </a:rPr>
              <a:t>MVVC Team:</a:t>
            </a:r>
            <a:endParaRPr lang="en-US" sz="2400" u="sng" dirty="0">
              <a:solidFill>
                <a:srgbClr val="C8D9D8"/>
              </a:solidFill>
            </a:endParaRPr>
          </a:p>
        </p:txBody>
      </p:sp>
      <p:sp>
        <p:nvSpPr>
          <p:cNvPr id="3" name="TextBox 2"/>
          <p:cNvSpPr txBox="1"/>
          <p:nvPr/>
        </p:nvSpPr>
        <p:spPr>
          <a:xfrm>
            <a:off x="755780" y="5421086"/>
            <a:ext cx="7701911" cy="1200329"/>
          </a:xfrm>
          <a:prstGeom prst="rect">
            <a:avLst/>
          </a:prstGeom>
          <a:noFill/>
        </p:spPr>
        <p:txBody>
          <a:bodyPr wrap="square" rtlCol="0">
            <a:spAutoFit/>
          </a:bodyPr>
          <a:lstStyle/>
          <a:p>
            <a:pPr algn="ctr"/>
            <a:r>
              <a:rPr lang="en-US" dirty="0">
                <a:solidFill>
                  <a:schemeClr val="bg1"/>
                </a:solidFill>
              </a:rPr>
              <a:t>The Mel and Enid Zuckerman College of Public Health is dedicated to promoting the health of individuals and communities in the southwest and globally with an emphasis on achieving health equity through excellence in education, research &amp; service.</a:t>
            </a:r>
          </a:p>
        </p:txBody>
      </p:sp>
      <p:pic>
        <p:nvPicPr>
          <p:cNvPr id="5" name="Picture 4"/>
          <p:cNvPicPr>
            <a:picLocks noChangeAspect="1"/>
          </p:cNvPicPr>
          <p:nvPr/>
        </p:nvPicPr>
        <p:blipFill>
          <a:blip r:embed="rId2"/>
          <a:stretch>
            <a:fillRect/>
          </a:stretch>
        </p:blipFill>
        <p:spPr>
          <a:xfrm>
            <a:off x="4388206" y="1061007"/>
            <a:ext cx="2200877" cy="1930853"/>
          </a:xfrm>
          <a:prstGeom prst="rect">
            <a:avLst/>
          </a:prstGeom>
        </p:spPr>
      </p:pic>
    </p:spTree>
    <p:extLst>
      <p:ext uri="{BB962C8B-B14F-4D97-AF65-F5344CB8AC3E}">
        <p14:creationId xmlns:p14="http://schemas.microsoft.com/office/powerpoint/2010/main" val="251025232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291" y="634482"/>
            <a:ext cx="7772400" cy="634482"/>
          </a:xfrm>
        </p:spPr>
        <p:txBody>
          <a:bodyPr>
            <a:normAutofit fontScale="90000"/>
          </a:bodyPr>
          <a:lstStyle/>
          <a:p>
            <a:r>
              <a:rPr lang="en-US" sz="2200" dirty="0" smtClean="0"/>
              <a:t/>
            </a:r>
            <a:br>
              <a:rPr lang="en-US" sz="2200" dirty="0" smtClean="0"/>
            </a:br>
            <a:r>
              <a:rPr lang="en-US" sz="3300" dirty="0" smtClean="0"/>
              <a:t>College Environment Committee</a:t>
            </a:r>
            <a:r>
              <a:rPr lang="en-US" dirty="0" smtClean="0"/>
              <a:t/>
            </a:r>
            <a:br>
              <a:rPr lang="en-US" dirty="0" smtClean="0"/>
            </a:br>
            <a:r>
              <a:rPr lang="en-US" dirty="0" smtClean="0"/>
              <a:t/>
            </a:r>
            <a:br>
              <a:rPr lang="en-US" dirty="0" smtClean="0"/>
            </a:br>
            <a:endParaRPr lang="en-US" sz="1600" dirty="0"/>
          </a:p>
        </p:txBody>
      </p:sp>
      <p:sp>
        <p:nvSpPr>
          <p:cNvPr id="7" name="Content Placeholder 6"/>
          <p:cNvSpPr>
            <a:spLocks noGrp="1"/>
          </p:cNvSpPr>
          <p:nvPr>
            <p:ph idx="1"/>
          </p:nvPr>
        </p:nvSpPr>
        <p:spPr>
          <a:xfrm>
            <a:off x="967128" y="2368282"/>
            <a:ext cx="7279213" cy="2700353"/>
          </a:xfrm>
        </p:spPr>
        <p:txBody>
          <a:bodyPr>
            <a:noAutofit/>
          </a:bodyPr>
          <a:lstStyle/>
          <a:p>
            <a:pPr marL="0" lvl="0" indent="0">
              <a:buNone/>
            </a:pPr>
            <a:r>
              <a:rPr lang="en-US" dirty="0" smtClean="0"/>
              <a:t>Resources/volunteers needed for:</a:t>
            </a:r>
          </a:p>
          <a:p>
            <a:pPr lvl="0"/>
            <a:r>
              <a:rPr lang="en-US" dirty="0"/>
              <a:t>Inclusion of the m/v/v in hiring practices and documents</a:t>
            </a:r>
            <a:r>
              <a:rPr lang="en-US" dirty="0"/>
              <a:t> </a:t>
            </a:r>
            <a:endParaRPr lang="en-US" dirty="0" smtClean="0"/>
          </a:p>
          <a:p>
            <a:pPr lvl="0"/>
            <a:r>
              <a:rPr lang="en-US" dirty="0"/>
              <a:t>Inclusion of the m/v/v in new-hire orientations</a:t>
            </a:r>
            <a:r>
              <a:rPr lang="en-US" dirty="0"/>
              <a:t> </a:t>
            </a:r>
            <a:endParaRPr lang="en-US" dirty="0" smtClean="0"/>
          </a:p>
          <a:p>
            <a:pPr lvl="0"/>
            <a:r>
              <a:rPr lang="en-US" dirty="0"/>
              <a:t>Inclusion of the m/v/v in strategic planning of college/departments</a:t>
            </a:r>
            <a:r>
              <a:rPr lang="en-US" dirty="0"/>
              <a:t> </a:t>
            </a:r>
            <a:r>
              <a:rPr lang="en-US" dirty="0" smtClean="0"/>
              <a:t>(Inclusive Excellence Committee)</a:t>
            </a:r>
          </a:p>
          <a:p>
            <a:pPr lvl="0"/>
            <a:r>
              <a:rPr lang="en-US" dirty="0" smtClean="0"/>
              <a:t>Fall distribution of the Mission</a:t>
            </a:r>
          </a:p>
          <a:p>
            <a:pPr lvl="0"/>
            <a:endParaRPr lang="en-US" dirty="0"/>
          </a:p>
        </p:txBody>
      </p:sp>
      <p:sp>
        <p:nvSpPr>
          <p:cNvPr id="8" name="Content Placeholder 7"/>
          <p:cNvSpPr>
            <a:spLocks noGrp="1"/>
          </p:cNvSpPr>
          <p:nvPr>
            <p:ph idx="4294967295"/>
          </p:nvPr>
        </p:nvSpPr>
        <p:spPr>
          <a:xfrm>
            <a:off x="528955" y="1640482"/>
            <a:ext cx="3845859" cy="353163"/>
          </a:xfrm>
          <a:prstGeom prst="rect">
            <a:avLst/>
          </a:prstGeom>
        </p:spPr>
        <p:txBody>
          <a:bodyPr>
            <a:noAutofit/>
          </a:bodyPr>
          <a:lstStyle/>
          <a:p>
            <a:pPr marL="0" indent="0" algn="l">
              <a:buNone/>
            </a:pPr>
            <a:r>
              <a:rPr lang="en-US" sz="2400" u="sng" dirty="0" smtClean="0">
                <a:solidFill>
                  <a:srgbClr val="C8D9D8"/>
                </a:solidFill>
              </a:rPr>
              <a:t>MVVC Team:</a:t>
            </a:r>
            <a:endParaRPr lang="en-US" sz="2400" u="sng" dirty="0">
              <a:solidFill>
                <a:srgbClr val="C8D9D8"/>
              </a:solidFill>
            </a:endParaRPr>
          </a:p>
        </p:txBody>
      </p:sp>
      <p:sp>
        <p:nvSpPr>
          <p:cNvPr id="3" name="TextBox 2"/>
          <p:cNvSpPr txBox="1"/>
          <p:nvPr/>
        </p:nvSpPr>
        <p:spPr>
          <a:xfrm>
            <a:off x="755780" y="5421086"/>
            <a:ext cx="7701911" cy="1200329"/>
          </a:xfrm>
          <a:prstGeom prst="rect">
            <a:avLst/>
          </a:prstGeom>
          <a:noFill/>
        </p:spPr>
        <p:txBody>
          <a:bodyPr wrap="square" rtlCol="0">
            <a:spAutoFit/>
          </a:bodyPr>
          <a:lstStyle/>
          <a:p>
            <a:pPr algn="ctr"/>
            <a:r>
              <a:rPr lang="en-US" dirty="0">
                <a:solidFill>
                  <a:schemeClr val="bg1"/>
                </a:solidFill>
              </a:rPr>
              <a:t>The Mel and Enid Zuckerman College of Public Health is dedicated to promoting the health of individuals and communities in the southwest and globally with an emphasis on achieving health equity through excellence in education, research &amp; service.</a:t>
            </a:r>
          </a:p>
        </p:txBody>
      </p:sp>
    </p:spTree>
    <p:extLst>
      <p:ext uri="{BB962C8B-B14F-4D97-AF65-F5344CB8AC3E}">
        <p14:creationId xmlns:p14="http://schemas.microsoft.com/office/powerpoint/2010/main" val="103175875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291" y="634482"/>
            <a:ext cx="7772400" cy="634482"/>
          </a:xfrm>
        </p:spPr>
        <p:txBody>
          <a:bodyPr>
            <a:normAutofit fontScale="90000"/>
          </a:bodyPr>
          <a:lstStyle/>
          <a:p>
            <a:r>
              <a:rPr lang="en-US" sz="2200" dirty="0" smtClean="0"/>
              <a:t/>
            </a:r>
            <a:br>
              <a:rPr lang="en-US" sz="2200" dirty="0" smtClean="0"/>
            </a:br>
            <a:r>
              <a:rPr lang="en-US" sz="3300" dirty="0" smtClean="0"/>
              <a:t>College Environment Committee</a:t>
            </a:r>
            <a:r>
              <a:rPr lang="en-US" dirty="0" smtClean="0"/>
              <a:t/>
            </a:r>
            <a:br>
              <a:rPr lang="en-US" dirty="0" smtClean="0"/>
            </a:br>
            <a:r>
              <a:rPr lang="en-US" dirty="0" smtClean="0"/>
              <a:t/>
            </a:r>
            <a:br>
              <a:rPr lang="en-US" dirty="0" smtClean="0"/>
            </a:br>
            <a:endParaRPr lang="en-US" sz="1600" dirty="0"/>
          </a:p>
        </p:txBody>
      </p:sp>
      <p:sp>
        <p:nvSpPr>
          <p:cNvPr id="8" name="Content Placeholder 7"/>
          <p:cNvSpPr>
            <a:spLocks noGrp="1"/>
          </p:cNvSpPr>
          <p:nvPr>
            <p:ph idx="4294967295"/>
          </p:nvPr>
        </p:nvSpPr>
        <p:spPr>
          <a:xfrm>
            <a:off x="528955" y="1168586"/>
            <a:ext cx="3845859" cy="452830"/>
          </a:xfrm>
          <a:prstGeom prst="rect">
            <a:avLst/>
          </a:prstGeom>
        </p:spPr>
        <p:txBody>
          <a:bodyPr>
            <a:noAutofit/>
          </a:bodyPr>
          <a:lstStyle/>
          <a:p>
            <a:pPr marL="0" indent="0" algn="l">
              <a:buNone/>
            </a:pPr>
            <a:r>
              <a:rPr lang="en-US" sz="2400" u="sng" dirty="0" smtClean="0">
                <a:solidFill>
                  <a:srgbClr val="C8D9D8"/>
                </a:solidFill>
              </a:rPr>
              <a:t>Get involved!</a:t>
            </a:r>
            <a:endParaRPr lang="en-US" sz="2400" u="sng" dirty="0">
              <a:solidFill>
                <a:srgbClr val="C8D9D8"/>
              </a:solidFill>
            </a:endParaRPr>
          </a:p>
        </p:txBody>
      </p:sp>
      <p:sp>
        <p:nvSpPr>
          <p:cNvPr id="3" name="TextBox 2"/>
          <p:cNvSpPr txBox="1"/>
          <p:nvPr/>
        </p:nvSpPr>
        <p:spPr>
          <a:xfrm>
            <a:off x="755780" y="5421086"/>
            <a:ext cx="7701911" cy="1200329"/>
          </a:xfrm>
          <a:prstGeom prst="rect">
            <a:avLst/>
          </a:prstGeom>
          <a:noFill/>
        </p:spPr>
        <p:txBody>
          <a:bodyPr wrap="square" rtlCol="0">
            <a:spAutoFit/>
          </a:bodyPr>
          <a:lstStyle/>
          <a:p>
            <a:pPr algn="ctr"/>
            <a:r>
              <a:rPr lang="en-US" dirty="0">
                <a:solidFill>
                  <a:schemeClr val="bg1"/>
                </a:solidFill>
              </a:rPr>
              <a:t>The Mel and Enid Zuckerman College of Public Health is dedicated to promoting the health of individuals and communities in the southwest and globally with an emphasis on achieving health equity through excellence in education, research &amp; service.</a:t>
            </a:r>
          </a:p>
        </p:txBody>
      </p:sp>
      <p:sp>
        <p:nvSpPr>
          <p:cNvPr id="5" name="Content Placeholder 4"/>
          <p:cNvSpPr>
            <a:spLocks noGrp="1"/>
          </p:cNvSpPr>
          <p:nvPr>
            <p:ph idx="1"/>
          </p:nvPr>
        </p:nvSpPr>
        <p:spPr/>
        <p:txBody>
          <a:bodyPr/>
          <a:lstStyle/>
          <a:p>
            <a:endParaRPr lang="en-US"/>
          </a:p>
        </p:txBody>
      </p:sp>
      <p:pic>
        <p:nvPicPr>
          <p:cNvPr id="6" name="Picture 5"/>
          <p:cNvPicPr>
            <a:picLocks noChangeAspect="1"/>
          </p:cNvPicPr>
          <p:nvPr/>
        </p:nvPicPr>
        <p:blipFill>
          <a:blip r:embed="rId2"/>
          <a:stretch>
            <a:fillRect/>
          </a:stretch>
        </p:blipFill>
        <p:spPr>
          <a:xfrm>
            <a:off x="338138" y="1647582"/>
            <a:ext cx="4885344" cy="2483887"/>
          </a:xfrm>
          <a:prstGeom prst="rect">
            <a:avLst/>
          </a:prstGeom>
        </p:spPr>
      </p:pic>
      <p:pic>
        <p:nvPicPr>
          <p:cNvPr id="7" name="Picture 6"/>
          <p:cNvPicPr>
            <a:picLocks noChangeAspect="1"/>
          </p:cNvPicPr>
          <p:nvPr/>
        </p:nvPicPr>
        <p:blipFill>
          <a:blip r:embed="rId3"/>
          <a:stretch>
            <a:fillRect/>
          </a:stretch>
        </p:blipFill>
        <p:spPr>
          <a:xfrm>
            <a:off x="2909021" y="2837672"/>
            <a:ext cx="5804938" cy="2587593"/>
          </a:xfrm>
          <a:prstGeom prst="rect">
            <a:avLst/>
          </a:prstGeom>
        </p:spPr>
      </p:pic>
      <p:pic>
        <p:nvPicPr>
          <p:cNvPr id="4" name="Picture 3"/>
          <p:cNvPicPr>
            <a:picLocks noChangeAspect="1"/>
          </p:cNvPicPr>
          <p:nvPr/>
        </p:nvPicPr>
        <p:blipFill>
          <a:blip r:embed="rId4"/>
          <a:stretch>
            <a:fillRect/>
          </a:stretch>
        </p:blipFill>
        <p:spPr>
          <a:xfrm>
            <a:off x="4506276" y="1299625"/>
            <a:ext cx="4086328" cy="1239611"/>
          </a:xfrm>
          <a:prstGeom prst="rect">
            <a:avLst/>
          </a:prstGeom>
        </p:spPr>
      </p:pic>
    </p:spTree>
    <p:extLst>
      <p:ext uri="{BB962C8B-B14F-4D97-AF65-F5344CB8AC3E}">
        <p14:creationId xmlns:p14="http://schemas.microsoft.com/office/powerpoint/2010/main" val="21932085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291" y="634482"/>
            <a:ext cx="7772400" cy="634482"/>
          </a:xfrm>
        </p:spPr>
        <p:txBody>
          <a:bodyPr>
            <a:normAutofit fontScale="90000"/>
          </a:bodyPr>
          <a:lstStyle/>
          <a:p>
            <a:r>
              <a:rPr lang="en-US" sz="2200" dirty="0" smtClean="0"/>
              <a:t/>
            </a:r>
            <a:br>
              <a:rPr lang="en-US" sz="2200" dirty="0" smtClean="0"/>
            </a:br>
            <a:r>
              <a:rPr lang="en-US" sz="3300" dirty="0" smtClean="0"/>
              <a:t>College Environment Committee</a:t>
            </a:r>
            <a:r>
              <a:rPr lang="en-US" dirty="0" smtClean="0"/>
              <a:t/>
            </a:r>
            <a:br>
              <a:rPr lang="en-US" dirty="0" smtClean="0"/>
            </a:br>
            <a:r>
              <a:rPr lang="en-US" dirty="0" smtClean="0"/>
              <a:t/>
            </a:r>
            <a:br>
              <a:rPr lang="en-US" dirty="0" smtClean="0"/>
            </a:br>
            <a:endParaRPr lang="en-US" sz="1600" dirty="0"/>
          </a:p>
        </p:txBody>
      </p:sp>
      <p:sp>
        <p:nvSpPr>
          <p:cNvPr id="7" name="Content Placeholder 6"/>
          <p:cNvSpPr>
            <a:spLocks noGrp="1"/>
          </p:cNvSpPr>
          <p:nvPr>
            <p:ph idx="1"/>
          </p:nvPr>
        </p:nvSpPr>
        <p:spPr>
          <a:xfrm>
            <a:off x="967128" y="2564225"/>
            <a:ext cx="7279213" cy="2328123"/>
          </a:xfrm>
        </p:spPr>
        <p:txBody>
          <a:bodyPr>
            <a:noAutofit/>
          </a:bodyPr>
          <a:lstStyle/>
          <a:p>
            <a:pPr lvl="0"/>
            <a:r>
              <a:rPr lang="en-US" dirty="0" smtClean="0"/>
              <a:t>Introduction of the CEC and Teams: </a:t>
            </a:r>
            <a:r>
              <a:rPr lang="en-US" dirty="0" smtClean="0"/>
              <a:t>Michael</a:t>
            </a:r>
            <a:endParaRPr lang="en-US" dirty="0" smtClean="0"/>
          </a:p>
          <a:p>
            <a:pPr lvl="0"/>
            <a:r>
              <a:rPr lang="en-US" dirty="0" smtClean="0"/>
              <a:t>Physical </a:t>
            </a:r>
            <a:r>
              <a:rPr lang="en-US" dirty="0"/>
              <a:t>Space </a:t>
            </a:r>
            <a:r>
              <a:rPr lang="en-US" dirty="0" smtClean="0"/>
              <a:t>Team: </a:t>
            </a:r>
            <a:r>
              <a:rPr lang="en-US" dirty="0" smtClean="0"/>
              <a:t>Ryley</a:t>
            </a:r>
            <a:endParaRPr lang="en-US" dirty="0"/>
          </a:p>
          <a:p>
            <a:pPr lvl="0"/>
            <a:r>
              <a:rPr lang="en-US" dirty="0"/>
              <a:t>Life/Work Balance </a:t>
            </a:r>
            <a:r>
              <a:rPr lang="en-US" dirty="0" smtClean="0"/>
              <a:t>Team</a:t>
            </a:r>
            <a:r>
              <a:rPr lang="en-US" dirty="0" smtClean="0"/>
              <a:t>: Kim</a:t>
            </a:r>
          </a:p>
          <a:p>
            <a:pPr lvl="0"/>
            <a:r>
              <a:rPr lang="en-US" dirty="0" smtClean="0"/>
              <a:t>New </a:t>
            </a:r>
            <a:r>
              <a:rPr lang="en-US" dirty="0"/>
              <a:t>Hire Tool </a:t>
            </a:r>
            <a:r>
              <a:rPr lang="en-US" dirty="0" smtClean="0"/>
              <a:t>Kit: </a:t>
            </a:r>
            <a:r>
              <a:rPr lang="en-US" dirty="0" smtClean="0"/>
              <a:t>Kim</a:t>
            </a:r>
            <a:endParaRPr lang="en-US" dirty="0" smtClean="0"/>
          </a:p>
          <a:p>
            <a:pPr lvl="0"/>
            <a:r>
              <a:rPr lang="en-US" dirty="0" smtClean="0"/>
              <a:t>Mission/Vision/Values/Civility: </a:t>
            </a:r>
            <a:r>
              <a:rPr lang="en-US" dirty="0" smtClean="0"/>
              <a:t>Spencer and Michael</a:t>
            </a:r>
            <a:endParaRPr lang="en-US" dirty="0" smtClean="0"/>
          </a:p>
          <a:p>
            <a:pPr lvl="0"/>
            <a:r>
              <a:rPr lang="en-US" dirty="0" smtClean="0"/>
              <a:t>Wrap </a:t>
            </a:r>
            <a:r>
              <a:rPr lang="en-US" dirty="0"/>
              <a:t>up, distribution </a:t>
            </a:r>
            <a:r>
              <a:rPr lang="en-US" dirty="0" smtClean="0"/>
              <a:t>of volunteer lists: Michael</a:t>
            </a:r>
            <a:endParaRPr lang="en-US" dirty="0"/>
          </a:p>
        </p:txBody>
      </p:sp>
      <p:sp>
        <p:nvSpPr>
          <p:cNvPr id="8" name="Content Placeholder 7"/>
          <p:cNvSpPr>
            <a:spLocks noGrp="1"/>
          </p:cNvSpPr>
          <p:nvPr>
            <p:ph idx="4294967295"/>
          </p:nvPr>
        </p:nvSpPr>
        <p:spPr>
          <a:xfrm>
            <a:off x="528955" y="1640482"/>
            <a:ext cx="3845859" cy="353163"/>
          </a:xfrm>
          <a:prstGeom prst="rect">
            <a:avLst/>
          </a:prstGeom>
        </p:spPr>
        <p:txBody>
          <a:bodyPr>
            <a:noAutofit/>
          </a:bodyPr>
          <a:lstStyle/>
          <a:p>
            <a:pPr marL="0" indent="0" algn="l">
              <a:buNone/>
            </a:pPr>
            <a:r>
              <a:rPr lang="en-US" sz="2400" u="sng" dirty="0" smtClean="0">
                <a:solidFill>
                  <a:srgbClr val="C8D9D8"/>
                </a:solidFill>
              </a:rPr>
              <a:t>Presentation Agenda:</a:t>
            </a:r>
            <a:endParaRPr lang="en-US" sz="2400" u="sng" dirty="0">
              <a:solidFill>
                <a:srgbClr val="C8D9D8"/>
              </a:solidFill>
            </a:endParaRPr>
          </a:p>
        </p:txBody>
      </p:sp>
      <p:sp>
        <p:nvSpPr>
          <p:cNvPr id="3" name="TextBox 2"/>
          <p:cNvSpPr txBox="1"/>
          <p:nvPr/>
        </p:nvSpPr>
        <p:spPr>
          <a:xfrm>
            <a:off x="755780" y="5421086"/>
            <a:ext cx="7701911" cy="1200329"/>
          </a:xfrm>
          <a:prstGeom prst="rect">
            <a:avLst/>
          </a:prstGeom>
          <a:noFill/>
        </p:spPr>
        <p:txBody>
          <a:bodyPr wrap="square" rtlCol="0">
            <a:spAutoFit/>
          </a:bodyPr>
          <a:lstStyle/>
          <a:p>
            <a:pPr algn="ctr"/>
            <a:r>
              <a:rPr lang="en-US" dirty="0">
                <a:solidFill>
                  <a:schemeClr val="bg1"/>
                </a:solidFill>
              </a:rPr>
              <a:t>The Mel and Enid Zuckerman College of Public Health is dedicated to promoting the health of individuals and communities in the southwest and globally with an emphasis on achieving health equity through excellence in education, research &amp; service.</a:t>
            </a:r>
          </a:p>
        </p:txBody>
      </p:sp>
    </p:spTree>
    <p:extLst>
      <p:ext uri="{BB962C8B-B14F-4D97-AF65-F5344CB8AC3E}">
        <p14:creationId xmlns:p14="http://schemas.microsoft.com/office/powerpoint/2010/main" val="16158195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291" y="634482"/>
            <a:ext cx="7772400" cy="634482"/>
          </a:xfrm>
        </p:spPr>
        <p:txBody>
          <a:bodyPr>
            <a:normAutofit fontScale="90000"/>
          </a:bodyPr>
          <a:lstStyle/>
          <a:p>
            <a:r>
              <a:rPr lang="en-US" sz="2200" dirty="0" smtClean="0"/>
              <a:t/>
            </a:r>
            <a:br>
              <a:rPr lang="en-US" sz="2200" dirty="0" smtClean="0"/>
            </a:br>
            <a:r>
              <a:rPr lang="en-US" sz="3300" dirty="0" smtClean="0"/>
              <a:t>College Environment Committee</a:t>
            </a:r>
            <a:r>
              <a:rPr lang="en-US" dirty="0" smtClean="0"/>
              <a:t/>
            </a:r>
            <a:br>
              <a:rPr lang="en-US" dirty="0" smtClean="0"/>
            </a:br>
            <a:r>
              <a:rPr lang="en-US" dirty="0" smtClean="0"/>
              <a:t/>
            </a:r>
            <a:br>
              <a:rPr lang="en-US" dirty="0" smtClean="0"/>
            </a:br>
            <a:endParaRPr lang="en-US" sz="1600" dirty="0"/>
          </a:p>
        </p:txBody>
      </p:sp>
      <p:sp>
        <p:nvSpPr>
          <p:cNvPr id="8" name="Content Placeholder 7"/>
          <p:cNvSpPr>
            <a:spLocks noGrp="1"/>
          </p:cNvSpPr>
          <p:nvPr>
            <p:ph idx="4294967295"/>
          </p:nvPr>
        </p:nvSpPr>
        <p:spPr>
          <a:xfrm>
            <a:off x="528955" y="1168586"/>
            <a:ext cx="3845859" cy="452830"/>
          </a:xfrm>
          <a:prstGeom prst="rect">
            <a:avLst/>
          </a:prstGeom>
        </p:spPr>
        <p:txBody>
          <a:bodyPr>
            <a:noAutofit/>
          </a:bodyPr>
          <a:lstStyle/>
          <a:p>
            <a:pPr marL="0" indent="0" algn="l">
              <a:buNone/>
            </a:pPr>
            <a:r>
              <a:rPr lang="en-US" sz="2400" u="sng" dirty="0" smtClean="0">
                <a:solidFill>
                  <a:srgbClr val="C8D9D8"/>
                </a:solidFill>
              </a:rPr>
              <a:t>Get involved!</a:t>
            </a:r>
            <a:endParaRPr lang="en-US" sz="2400" u="sng" dirty="0">
              <a:solidFill>
                <a:srgbClr val="C8D9D8"/>
              </a:solidFill>
            </a:endParaRPr>
          </a:p>
        </p:txBody>
      </p:sp>
      <p:sp>
        <p:nvSpPr>
          <p:cNvPr id="3" name="TextBox 2"/>
          <p:cNvSpPr txBox="1"/>
          <p:nvPr/>
        </p:nvSpPr>
        <p:spPr>
          <a:xfrm>
            <a:off x="755780" y="5421086"/>
            <a:ext cx="7701911" cy="1200329"/>
          </a:xfrm>
          <a:prstGeom prst="rect">
            <a:avLst/>
          </a:prstGeom>
          <a:noFill/>
        </p:spPr>
        <p:txBody>
          <a:bodyPr wrap="square" rtlCol="0">
            <a:spAutoFit/>
          </a:bodyPr>
          <a:lstStyle/>
          <a:p>
            <a:pPr algn="ctr"/>
            <a:r>
              <a:rPr lang="en-US" dirty="0">
                <a:solidFill>
                  <a:schemeClr val="bg1"/>
                </a:solidFill>
              </a:rPr>
              <a:t>The Mel and Enid Zuckerman College of Public Health is dedicated to promoting the health of individuals and communities in the southwest and globally with an emphasis on achieving health equity through excellence in education, research &amp; service.</a:t>
            </a:r>
          </a:p>
        </p:txBody>
      </p:sp>
      <p:sp>
        <p:nvSpPr>
          <p:cNvPr id="5" name="Content Placeholder 4"/>
          <p:cNvSpPr>
            <a:spLocks noGrp="1"/>
          </p:cNvSpPr>
          <p:nvPr>
            <p:ph idx="1"/>
          </p:nvPr>
        </p:nvSpPr>
        <p:spPr/>
        <p:txBody>
          <a:bodyPr/>
          <a:lstStyle/>
          <a:p>
            <a:endParaRPr lang="en-US"/>
          </a:p>
        </p:txBody>
      </p:sp>
      <p:pic>
        <p:nvPicPr>
          <p:cNvPr id="6" name="Picture 5"/>
          <p:cNvPicPr>
            <a:picLocks noChangeAspect="1"/>
          </p:cNvPicPr>
          <p:nvPr/>
        </p:nvPicPr>
        <p:blipFill>
          <a:blip r:embed="rId2"/>
          <a:stretch>
            <a:fillRect/>
          </a:stretch>
        </p:blipFill>
        <p:spPr>
          <a:xfrm>
            <a:off x="338138" y="1647582"/>
            <a:ext cx="4885344" cy="2483887"/>
          </a:xfrm>
          <a:prstGeom prst="rect">
            <a:avLst/>
          </a:prstGeom>
        </p:spPr>
      </p:pic>
      <p:pic>
        <p:nvPicPr>
          <p:cNvPr id="7" name="Picture 6"/>
          <p:cNvPicPr>
            <a:picLocks noChangeAspect="1"/>
          </p:cNvPicPr>
          <p:nvPr/>
        </p:nvPicPr>
        <p:blipFill>
          <a:blip r:embed="rId3"/>
          <a:stretch>
            <a:fillRect/>
          </a:stretch>
        </p:blipFill>
        <p:spPr>
          <a:xfrm>
            <a:off x="2909021" y="2837672"/>
            <a:ext cx="5804938" cy="2587593"/>
          </a:xfrm>
          <a:prstGeom prst="rect">
            <a:avLst/>
          </a:prstGeom>
        </p:spPr>
      </p:pic>
    </p:spTree>
    <p:extLst>
      <p:ext uri="{BB962C8B-B14F-4D97-AF65-F5344CB8AC3E}">
        <p14:creationId xmlns:p14="http://schemas.microsoft.com/office/powerpoint/2010/main" val="40109702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291" y="634482"/>
            <a:ext cx="7772400" cy="634482"/>
          </a:xfrm>
        </p:spPr>
        <p:txBody>
          <a:bodyPr>
            <a:normAutofit fontScale="90000"/>
          </a:bodyPr>
          <a:lstStyle/>
          <a:p>
            <a:r>
              <a:rPr lang="en-US" sz="2200" dirty="0" smtClean="0"/>
              <a:t/>
            </a:r>
            <a:br>
              <a:rPr lang="en-US" sz="2200" dirty="0" smtClean="0"/>
            </a:br>
            <a:r>
              <a:rPr lang="en-US" sz="3300" dirty="0" smtClean="0"/>
              <a:t>College Environment Committee</a:t>
            </a:r>
            <a:r>
              <a:rPr lang="en-US" dirty="0" smtClean="0"/>
              <a:t/>
            </a:r>
            <a:br>
              <a:rPr lang="en-US" dirty="0" smtClean="0"/>
            </a:br>
            <a:r>
              <a:rPr lang="en-US" dirty="0" smtClean="0"/>
              <a:t/>
            </a:r>
            <a:br>
              <a:rPr lang="en-US" dirty="0" smtClean="0"/>
            </a:br>
            <a:endParaRPr lang="en-US" sz="1600" dirty="0"/>
          </a:p>
        </p:txBody>
      </p:sp>
      <p:pic>
        <p:nvPicPr>
          <p:cNvPr id="4" name="Content Placeholder 3"/>
          <p:cNvPicPr>
            <a:picLocks noGrp="1" noChangeAspect="1"/>
          </p:cNvPicPr>
          <p:nvPr>
            <p:ph idx="1"/>
          </p:nvPr>
        </p:nvPicPr>
        <p:blipFill>
          <a:blip r:embed="rId2"/>
          <a:stretch>
            <a:fillRect/>
          </a:stretch>
        </p:blipFill>
        <p:spPr>
          <a:xfrm>
            <a:off x="96035" y="2477544"/>
            <a:ext cx="8926667" cy="2517448"/>
          </a:xfrm>
          <a:prstGeom prst="rect">
            <a:avLst/>
          </a:prstGeom>
        </p:spPr>
      </p:pic>
      <p:sp>
        <p:nvSpPr>
          <p:cNvPr id="8" name="Content Placeholder 7"/>
          <p:cNvSpPr>
            <a:spLocks noGrp="1"/>
          </p:cNvSpPr>
          <p:nvPr>
            <p:ph idx="4294967295"/>
          </p:nvPr>
        </p:nvSpPr>
        <p:spPr>
          <a:xfrm>
            <a:off x="528955" y="1640482"/>
            <a:ext cx="3845859" cy="353163"/>
          </a:xfrm>
          <a:prstGeom prst="rect">
            <a:avLst/>
          </a:prstGeom>
        </p:spPr>
        <p:txBody>
          <a:bodyPr>
            <a:noAutofit/>
          </a:bodyPr>
          <a:lstStyle/>
          <a:p>
            <a:pPr marL="0" indent="0" algn="l">
              <a:buNone/>
            </a:pPr>
            <a:r>
              <a:rPr lang="en-US" sz="2400" u="sng" dirty="0" smtClean="0">
                <a:solidFill>
                  <a:srgbClr val="C8D9D8"/>
                </a:solidFill>
              </a:rPr>
              <a:t>Trackin</a:t>
            </a:r>
            <a:r>
              <a:rPr lang="en-US" sz="2400" u="sng" dirty="0" smtClean="0">
                <a:solidFill>
                  <a:srgbClr val="C8D9D8"/>
                </a:solidFill>
              </a:rPr>
              <a:t>g our success</a:t>
            </a:r>
            <a:r>
              <a:rPr lang="en-US" sz="2400" u="sng" dirty="0" smtClean="0">
                <a:solidFill>
                  <a:srgbClr val="C8D9D8"/>
                </a:solidFill>
              </a:rPr>
              <a:t>:</a:t>
            </a:r>
            <a:endParaRPr lang="en-US" sz="2400" u="sng" dirty="0">
              <a:solidFill>
                <a:srgbClr val="C8D9D8"/>
              </a:solidFill>
            </a:endParaRPr>
          </a:p>
        </p:txBody>
      </p:sp>
      <p:sp>
        <p:nvSpPr>
          <p:cNvPr id="3" name="TextBox 2"/>
          <p:cNvSpPr txBox="1"/>
          <p:nvPr/>
        </p:nvSpPr>
        <p:spPr>
          <a:xfrm>
            <a:off x="755780" y="5421086"/>
            <a:ext cx="7701911" cy="1200329"/>
          </a:xfrm>
          <a:prstGeom prst="rect">
            <a:avLst/>
          </a:prstGeom>
          <a:noFill/>
        </p:spPr>
        <p:txBody>
          <a:bodyPr wrap="square" rtlCol="0">
            <a:spAutoFit/>
          </a:bodyPr>
          <a:lstStyle/>
          <a:p>
            <a:pPr algn="ctr"/>
            <a:r>
              <a:rPr lang="en-US" dirty="0">
                <a:solidFill>
                  <a:schemeClr val="bg1"/>
                </a:solidFill>
              </a:rPr>
              <a:t>The Mel and Enid Zuckerman College of Public Health is dedicated to promoting the health of individuals and communities in the southwest and globally with an emphasis on achieving health equity through excellence in education, research &amp; service.</a:t>
            </a:r>
          </a:p>
        </p:txBody>
      </p:sp>
    </p:spTree>
    <p:extLst>
      <p:ext uri="{BB962C8B-B14F-4D97-AF65-F5344CB8AC3E}">
        <p14:creationId xmlns:p14="http://schemas.microsoft.com/office/powerpoint/2010/main" val="325013157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291" y="634482"/>
            <a:ext cx="7772400" cy="634482"/>
          </a:xfrm>
        </p:spPr>
        <p:txBody>
          <a:bodyPr>
            <a:normAutofit fontScale="90000"/>
          </a:bodyPr>
          <a:lstStyle/>
          <a:p>
            <a:r>
              <a:rPr lang="en-US" sz="2200" dirty="0" smtClean="0"/>
              <a:t/>
            </a:r>
            <a:br>
              <a:rPr lang="en-US" sz="2200" dirty="0" smtClean="0"/>
            </a:br>
            <a:r>
              <a:rPr lang="en-US" sz="3300" dirty="0" smtClean="0"/>
              <a:t>College Environment Committee</a:t>
            </a:r>
            <a:r>
              <a:rPr lang="en-US" dirty="0" smtClean="0"/>
              <a:t/>
            </a:r>
            <a:br>
              <a:rPr lang="en-US" dirty="0" smtClean="0"/>
            </a:br>
            <a:r>
              <a:rPr lang="en-US" dirty="0" smtClean="0"/>
              <a:t/>
            </a:r>
            <a:br>
              <a:rPr lang="en-US" dirty="0" smtClean="0"/>
            </a:br>
            <a:endParaRPr lang="en-US" sz="1600" dirty="0"/>
          </a:p>
        </p:txBody>
      </p:sp>
      <p:sp>
        <p:nvSpPr>
          <p:cNvPr id="7" name="Content Placeholder 6"/>
          <p:cNvSpPr>
            <a:spLocks noGrp="1"/>
          </p:cNvSpPr>
          <p:nvPr>
            <p:ph idx="1"/>
          </p:nvPr>
        </p:nvSpPr>
        <p:spPr>
          <a:xfrm>
            <a:off x="967128" y="2100404"/>
            <a:ext cx="7279213" cy="2968231"/>
          </a:xfrm>
        </p:spPr>
        <p:txBody>
          <a:bodyPr>
            <a:noAutofit/>
          </a:bodyPr>
          <a:lstStyle/>
          <a:p>
            <a:pPr marL="0" lvl="0" indent="0">
              <a:buNone/>
            </a:pPr>
            <a:r>
              <a:rPr lang="en-US" dirty="0" smtClean="0"/>
              <a:t>Key Accomplishments:</a:t>
            </a:r>
          </a:p>
          <a:p>
            <a:pPr lvl="0"/>
            <a:r>
              <a:rPr lang="en-US" dirty="0" smtClean="0"/>
              <a:t>Lactation Room</a:t>
            </a:r>
          </a:p>
          <a:p>
            <a:pPr lvl="1"/>
            <a:r>
              <a:rPr lang="en-US" dirty="0"/>
              <a:t>Space has been identified in 3</a:t>
            </a:r>
            <a:r>
              <a:rPr lang="en-US" baseline="30000" dirty="0"/>
              <a:t>rd</a:t>
            </a:r>
            <a:r>
              <a:rPr lang="en-US" dirty="0"/>
              <a:t> floor mail </a:t>
            </a:r>
            <a:r>
              <a:rPr lang="en-US" dirty="0" smtClean="0"/>
              <a:t>room.</a:t>
            </a:r>
            <a:endParaRPr lang="en-US" dirty="0"/>
          </a:p>
          <a:p>
            <a:pPr lvl="1"/>
            <a:r>
              <a:rPr lang="en-US" dirty="0"/>
              <a:t>Applied for CSW grant to build and furnish </a:t>
            </a:r>
            <a:r>
              <a:rPr lang="en-US" dirty="0" smtClean="0"/>
              <a:t>room.</a:t>
            </a:r>
          </a:p>
          <a:p>
            <a:pPr lvl="0"/>
            <a:r>
              <a:rPr lang="en-US" dirty="0" smtClean="0"/>
              <a:t>Bike Valet</a:t>
            </a:r>
          </a:p>
          <a:p>
            <a:pPr lvl="1"/>
            <a:r>
              <a:rPr lang="en-US" dirty="0"/>
              <a:t>Working with Parking and Transportation to secure a bike valet for AHSC. </a:t>
            </a:r>
            <a:endParaRPr lang="en-US" dirty="0" smtClean="0"/>
          </a:p>
          <a:p>
            <a:pPr lvl="0"/>
            <a:r>
              <a:rPr lang="en-US" dirty="0" smtClean="0"/>
              <a:t>Gender Neutral Bathroom</a:t>
            </a:r>
          </a:p>
          <a:p>
            <a:pPr lvl="1"/>
            <a:r>
              <a:rPr lang="en-US" dirty="0" smtClean="0"/>
              <a:t>Facilities Management is working on this initiative campus-wide. </a:t>
            </a:r>
          </a:p>
          <a:p>
            <a:pPr marL="457200" lvl="1" indent="0">
              <a:buNone/>
            </a:pPr>
            <a:endParaRPr lang="en-US" dirty="0"/>
          </a:p>
        </p:txBody>
      </p:sp>
      <p:sp>
        <p:nvSpPr>
          <p:cNvPr id="8" name="Content Placeholder 7"/>
          <p:cNvSpPr>
            <a:spLocks noGrp="1"/>
          </p:cNvSpPr>
          <p:nvPr>
            <p:ph idx="4294967295"/>
          </p:nvPr>
        </p:nvSpPr>
        <p:spPr>
          <a:xfrm>
            <a:off x="528955" y="1640482"/>
            <a:ext cx="3845859" cy="353163"/>
          </a:xfrm>
          <a:prstGeom prst="rect">
            <a:avLst/>
          </a:prstGeom>
        </p:spPr>
        <p:txBody>
          <a:bodyPr>
            <a:noAutofit/>
          </a:bodyPr>
          <a:lstStyle/>
          <a:p>
            <a:pPr marL="0" indent="0" algn="l">
              <a:buNone/>
            </a:pPr>
            <a:r>
              <a:rPr lang="en-US" sz="2400" u="sng" dirty="0" smtClean="0">
                <a:solidFill>
                  <a:srgbClr val="C8D9D8"/>
                </a:solidFill>
              </a:rPr>
              <a:t>Physical Space Team:</a:t>
            </a:r>
            <a:endParaRPr lang="en-US" sz="2400" u="sng" dirty="0">
              <a:solidFill>
                <a:srgbClr val="C8D9D8"/>
              </a:solidFill>
            </a:endParaRPr>
          </a:p>
        </p:txBody>
      </p:sp>
      <p:sp>
        <p:nvSpPr>
          <p:cNvPr id="3" name="TextBox 2"/>
          <p:cNvSpPr txBox="1"/>
          <p:nvPr/>
        </p:nvSpPr>
        <p:spPr>
          <a:xfrm>
            <a:off x="755780" y="5421086"/>
            <a:ext cx="7701911" cy="1200329"/>
          </a:xfrm>
          <a:prstGeom prst="rect">
            <a:avLst/>
          </a:prstGeom>
          <a:noFill/>
        </p:spPr>
        <p:txBody>
          <a:bodyPr wrap="square" rtlCol="0">
            <a:spAutoFit/>
          </a:bodyPr>
          <a:lstStyle/>
          <a:p>
            <a:pPr algn="ctr"/>
            <a:r>
              <a:rPr lang="en-US" dirty="0">
                <a:solidFill>
                  <a:schemeClr val="bg1"/>
                </a:solidFill>
              </a:rPr>
              <a:t>The Mel and Enid Zuckerman College of Public Health is dedicated to promoting the health of individuals and communities in the southwest and globally with an emphasis on achieving health equity through excellence in education, research &amp; service.</a:t>
            </a:r>
          </a:p>
        </p:txBody>
      </p:sp>
      <p:pic>
        <p:nvPicPr>
          <p:cNvPr id="4" name="Picture 3"/>
          <p:cNvPicPr>
            <a:picLocks noChangeAspect="1"/>
          </p:cNvPicPr>
          <p:nvPr/>
        </p:nvPicPr>
        <p:blipFill>
          <a:blip r:embed="rId2"/>
          <a:stretch>
            <a:fillRect/>
          </a:stretch>
        </p:blipFill>
        <p:spPr>
          <a:xfrm>
            <a:off x="6895346" y="1408274"/>
            <a:ext cx="1726140" cy="2198035"/>
          </a:xfrm>
          <a:prstGeom prst="rect">
            <a:avLst/>
          </a:prstGeom>
        </p:spPr>
      </p:pic>
    </p:spTree>
    <p:extLst>
      <p:ext uri="{BB962C8B-B14F-4D97-AF65-F5344CB8AC3E}">
        <p14:creationId xmlns:p14="http://schemas.microsoft.com/office/powerpoint/2010/main" val="11338797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291" y="634482"/>
            <a:ext cx="7772400" cy="634482"/>
          </a:xfrm>
        </p:spPr>
        <p:txBody>
          <a:bodyPr>
            <a:normAutofit fontScale="90000"/>
          </a:bodyPr>
          <a:lstStyle/>
          <a:p>
            <a:r>
              <a:rPr lang="en-US" sz="2200" dirty="0" smtClean="0"/>
              <a:t/>
            </a:r>
            <a:br>
              <a:rPr lang="en-US" sz="2200" dirty="0" smtClean="0"/>
            </a:br>
            <a:r>
              <a:rPr lang="en-US" sz="3300" dirty="0" smtClean="0"/>
              <a:t>College Environment Committee</a:t>
            </a:r>
            <a:r>
              <a:rPr lang="en-US" dirty="0" smtClean="0"/>
              <a:t/>
            </a:r>
            <a:br>
              <a:rPr lang="en-US" dirty="0" smtClean="0"/>
            </a:br>
            <a:r>
              <a:rPr lang="en-US" dirty="0" smtClean="0"/>
              <a:t/>
            </a:r>
            <a:br>
              <a:rPr lang="en-US" dirty="0" smtClean="0"/>
            </a:br>
            <a:endParaRPr lang="en-US" sz="1600" dirty="0"/>
          </a:p>
        </p:txBody>
      </p:sp>
      <p:sp>
        <p:nvSpPr>
          <p:cNvPr id="7" name="Content Placeholder 6"/>
          <p:cNvSpPr>
            <a:spLocks noGrp="1"/>
          </p:cNvSpPr>
          <p:nvPr>
            <p:ph idx="1"/>
          </p:nvPr>
        </p:nvSpPr>
        <p:spPr>
          <a:xfrm>
            <a:off x="967128" y="2368282"/>
            <a:ext cx="7279213" cy="2700353"/>
          </a:xfrm>
        </p:spPr>
        <p:txBody>
          <a:bodyPr>
            <a:noAutofit/>
          </a:bodyPr>
          <a:lstStyle/>
          <a:p>
            <a:pPr marL="0" lvl="0" indent="0">
              <a:buNone/>
            </a:pPr>
            <a:r>
              <a:rPr lang="en-US" dirty="0" smtClean="0"/>
              <a:t>Resources/volunteers needed for:</a:t>
            </a:r>
          </a:p>
          <a:p>
            <a:pPr lvl="0"/>
            <a:r>
              <a:rPr lang="en-US" dirty="0" smtClean="0"/>
              <a:t>Starting on new projects</a:t>
            </a:r>
          </a:p>
          <a:p>
            <a:pPr lvl="1"/>
            <a:r>
              <a:rPr lang="en-US" dirty="0"/>
              <a:t>Previously identified: refillable water bottle stations, lunch space, childcare/family friendly settings, better signage and maps for first and second floor of </a:t>
            </a:r>
            <a:r>
              <a:rPr lang="en-US" dirty="0" err="1"/>
              <a:t>Drachman</a:t>
            </a:r>
            <a:r>
              <a:rPr lang="en-US" dirty="0" smtClean="0"/>
              <a:t>.</a:t>
            </a:r>
          </a:p>
          <a:p>
            <a:pPr lvl="0"/>
            <a:r>
              <a:rPr lang="en-US" dirty="0" smtClean="0"/>
              <a:t>Lactation Room Support</a:t>
            </a:r>
          </a:p>
          <a:p>
            <a:pPr lvl="1"/>
            <a:r>
              <a:rPr lang="en-US" dirty="0" smtClean="0"/>
              <a:t>When funding has been secured, help in furnishing room would be appreciated!</a:t>
            </a:r>
          </a:p>
          <a:p>
            <a:pPr lvl="0"/>
            <a:r>
              <a:rPr lang="en-US" dirty="0" smtClean="0"/>
              <a:t>New ideas/requests?</a:t>
            </a:r>
          </a:p>
          <a:p>
            <a:pPr marL="457200" lvl="1" indent="0">
              <a:buNone/>
            </a:pPr>
            <a:endParaRPr lang="en-US" dirty="0" smtClean="0"/>
          </a:p>
          <a:p>
            <a:pPr lvl="1"/>
            <a:endParaRPr lang="en-US" dirty="0" smtClean="0"/>
          </a:p>
          <a:p>
            <a:pPr lvl="1"/>
            <a:endParaRPr lang="en-US" dirty="0"/>
          </a:p>
          <a:p>
            <a:pPr lvl="1"/>
            <a:endParaRPr lang="en-US" dirty="0"/>
          </a:p>
        </p:txBody>
      </p:sp>
      <p:sp>
        <p:nvSpPr>
          <p:cNvPr id="8" name="Content Placeholder 7"/>
          <p:cNvSpPr>
            <a:spLocks noGrp="1"/>
          </p:cNvSpPr>
          <p:nvPr>
            <p:ph idx="4294967295"/>
          </p:nvPr>
        </p:nvSpPr>
        <p:spPr>
          <a:xfrm>
            <a:off x="528955" y="1640482"/>
            <a:ext cx="3845859" cy="353163"/>
          </a:xfrm>
          <a:prstGeom prst="rect">
            <a:avLst/>
          </a:prstGeom>
        </p:spPr>
        <p:txBody>
          <a:bodyPr>
            <a:noAutofit/>
          </a:bodyPr>
          <a:lstStyle/>
          <a:p>
            <a:pPr marL="0" indent="0" algn="l">
              <a:buNone/>
            </a:pPr>
            <a:r>
              <a:rPr lang="en-US" sz="2400" u="sng" dirty="0" smtClean="0">
                <a:solidFill>
                  <a:srgbClr val="C8D9D8"/>
                </a:solidFill>
              </a:rPr>
              <a:t>Physical Space Team:</a:t>
            </a:r>
            <a:endParaRPr lang="en-US" sz="2400" u="sng" dirty="0">
              <a:solidFill>
                <a:srgbClr val="C8D9D8"/>
              </a:solidFill>
            </a:endParaRPr>
          </a:p>
        </p:txBody>
      </p:sp>
      <p:sp>
        <p:nvSpPr>
          <p:cNvPr id="3" name="TextBox 2"/>
          <p:cNvSpPr txBox="1"/>
          <p:nvPr/>
        </p:nvSpPr>
        <p:spPr>
          <a:xfrm>
            <a:off x="755780" y="5421086"/>
            <a:ext cx="7701911" cy="1200329"/>
          </a:xfrm>
          <a:prstGeom prst="rect">
            <a:avLst/>
          </a:prstGeom>
          <a:noFill/>
        </p:spPr>
        <p:txBody>
          <a:bodyPr wrap="square" rtlCol="0">
            <a:spAutoFit/>
          </a:bodyPr>
          <a:lstStyle/>
          <a:p>
            <a:pPr algn="ctr"/>
            <a:r>
              <a:rPr lang="en-US" dirty="0">
                <a:solidFill>
                  <a:schemeClr val="bg1"/>
                </a:solidFill>
              </a:rPr>
              <a:t>The Mel and Enid Zuckerman College of Public Health is dedicated to promoting the health of individuals and communities in the southwest and globally with an emphasis on achieving health equity through excellence in education, research &amp; service.</a:t>
            </a:r>
          </a:p>
        </p:txBody>
      </p:sp>
    </p:spTree>
    <p:extLst>
      <p:ext uri="{BB962C8B-B14F-4D97-AF65-F5344CB8AC3E}">
        <p14:creationId xmlns:p14="http://schemas.microsoft.com/office/powerpoint/2010/main" val="20806170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291" y="634482"/>
            <a:ext cx="7772400" cy="634482"/>
          </a:xfrm>
        </p:spPr>
        <p:txBody>
          <a:bodyPr>
            <a:normAutofit fontScale="90000"/>
          </a:bodyPr>
          <a:lstStyle/>
          <a:p>
            <a:r>
              <a:rPr lang="en-US" sz="2200" dirty="0" smtClean="0"/>
              <a:t/>
            </a:r>
            <a:br>
              <a:rPr lang="en-US" sz="2200" dirty="0" smtClean="0"/>
            </a:br>
            <a:r>
              <a:rPr lang="en-US" sz="3300" dirty="0" smtClean="0"/>
              <a:t>College Environment Committee</a:t>
            </a:r>
            <a:r>
              <a:rPr lang="en-US" dirty="0" smtClean="0"/>
              <a:t/>
            </a:r>
            <a:br>
              <a:rPr lang="en-US" dirty="0" smtClean="0"/>
            </a:br>
            <a:r>
              <a:rPr lang="en-US" dirty="0" smtClean="0"/>
              <a:t/>
            </a:r>
            <a:br>
              <a:rPr lang="en-US" dirty="0" smtClean="0"/>
            </a:br>
            <a:endParaRPr lang="en-US" sz="1600" dirty="0"/>
          </a:p>
        </p:txBody>
      </p:sp>
      <p:sp>
        <p:nvSpPr>
          <p:cNvPr id="7" name="Content Placeholder 6"/>
          <p:cNvSpPr>
            <a:spLocks noGrp="1"/>
          </p:cNvSpPr>
          <p:nvPr>
            <p:ph idx="1"/>
          </p:nvPr>
        </p:nvSpPr>
        <p:spPr>
          <a:xfrm>
            <a:off x="967128" y="3172408"/>
            <a:ext cx="7279213" cy="1896227"/>
          </a:xfrm>
        </p:spPr>
        <p:txBody>
          <a:bodyPr>
            <a:noAutofit/>
          </a:bodyPr>
          <a:lstStyle/>
          <a:p>
            <a:pPr marL="0" lvl="0" indent="0">
              <a:buNone/>
            </a:pPr>
            <a:r>
              <a:rPr lang="en-US" dirty="0" smtClean="0"/>
              <a:t>Key Accomplishments</a:t>
            </a:r>
            <a:r>
              <a:rPr lang="en-US" dirty="0" smtClean="0"/>
              <a:t>:</a:t>
            </a:r>
            <a:r>
              <a:rPr lang="en-US" dirty="0" smtClean="0"/>
              <a:t> </a:t>
            </a:r>
          </a:p>
          <a:p>
            <a:r>
              <a:rPr lang="en-US" dirty="0" smtClean="0"/>
              <a:t>Work </a:t>
            </a:r>
            <a:r>
              <a:rPr lang="en-US" dirty="0"/>
              <a:t>with Life Work Connections to bring existing programs to the college</a:t>
            </a:r>
          </a:p>
          <a:p>
            <a:r>
              <a:rPr lang="en-US" dirty="0" smtClean="0"/>
              <a:t>Photo/art </a:t>
            </a:r>
            <a:r>
              <a:rPr lang="en-US" dirty="0"/>
              <a:t>projects in public spaces to encourage conversation and community</a:t>
            </a:r>
          </a:p>
        </p:txBody>
      </p:sp>
      <p:sp>
        <p:nvSpPr>
          <p:cNvPr id="8" name="Content Placeholder 7"/>
          <p:cNvSpPr>
            <a:spLocks noGrp="1"/>
          </p:cNvSpPr>
          <p:nvPr>
            <p:ph idx="4294967295"/>
          </p:nvPr>
        </p:nvSpPr>
        <p:spPr>
          <a:xfrm>
            <a:off x="4702629" y="2379306"/>
            <a:ext cx="4161453" cy="671804"/>
          </a:xfrm>
          <a:prstGeom prst="rect">
            <a:avLst/>
          </a:prstGeom>
        </p:spPr>
        <p:txBody>
          <a:bodyPr>
            <a:noAutofit/>
          </a:bodyPr>
          <a:lstStyle/>
          <a:p>
            <a:pPr marL="0" indent="0" algn="l">
              <a:buNone/>
            </a:pPr>
            <a:r>
              <a:rPr lang="en-US" sz="2400" u="sng" dirty="0" smtClean="0">
                <a:solidFill>
                  <a:srgbClr val="C8D9D8"/>
                </a:solidFill>
              </a:rPr>
              <a:t>Life/Work Balance Team:</a:t>
            </a:r>
            <a:endParaRPr lang="en-US" sz="2400" u="sng" dirty="0">
              <a:solidFill>
                <a:srgbClr val="C8D9D8"/>
              </a:solidFill>
            </a:endParaRPr>
          </a:p>
        </p:txBody>
      </p:sp>
      <p:sp>
        <p:nvSpPr>
          <p:cNvPr id="3" name="TextBox 2"/>
          <p:cNvSpPr txBox="1"/>
          <p:nvPr/>
        </p:nvSpPr>
        <p:spPr>
          <a:xfrm>
            <a:off x="755780" y="5421086"/>
            <a:ext cx="7701911" cy="1200329"/>
          </a:xfrm>
          <a:prstGeom prst="rect">
            <a:avLst/>
          </a:prstGeom>
          <a:noFill/>
        </p:spPr>
        <p:txBody>
          <a:bodyPr wrap="square" rtlCol="0">
            <a:spAutoFit/>
          </a:bodyPr>
          <a:lstStyle/>
          <a:p>
            <a:pPr algn="ctr"/>
            <a:r>
              <a:rPr lang="en-US" dirty="0">
                <a:solidFill>
                  <a:schemeClr val="bg1"/>
                </a:solidFill>
              </a:rPr>
              <a:t>The Mel and Enid Zuckerman College of Public Health is dedicated to promoting the health of individuals and communities in the southwest and globally with an emphasis on achieving health equity through excellence in education, research &amp; service.</a:t>
            </a:r>
          </a:p>
        </p:txBody>
      </p:sp>
      <p:pic>
        <p:nvPicPr>
          <p:cNvPr id="4" name="Picture 3"/>
          <p:cNvPicPr>
            <a:picLocks noChangeAspect="1"/>
          </p:cNvPicPr>
          <p:nvPr/>
        </p:nvPicPr>
        <p:blipFill>
          <a:blip r:embed="rId2"/>
          <a:stretch>
            <a:fillRect/>
          </a:stretch>
        </p:blipFill>
        <p:spPr>
          <a:xfrm>
            <a:off x="1368197" y="1263702"/>
            <a:ext cx="2382709" cy="1908706"/>
          </a:xfrm>
          <a:prstGeom prst="rect">
            <a:avLst/>
          </a:prstGeom>
        </p:spPr>
      </p:pic>
    </p:spTree>
    <p:extLst>
      <p:ext uri="{BB962C8B-B14F-4D97-AF65-F5344CB8AC3E}">
        <p14:creationId xmlns:p14="http://schemas.microsoft.com/office/powerpoint/2010/main" val="305292354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291" y="634482"/>
            <a:ext cx="7772400" cy="634482"/>
          </a:xfrm>
        </p:spPr>
        <p:txBody>
          <a:bodyPr>
            <a:normAutofit fontScale="90000"/>
          </a:bodyPr>
          <a:lstStyle/>
          <a:p>
            <a:r>
              <a:rPr lang="en-US" sz="2200" dirty="0" smtClean="0"/>
              <a:t/>
            </a:r>
            <a:br>
              <a:rPr lang="en-US" sz="2200" dirty="0" smtClean="0"/>
            </a:br>
            <a:r>
              <a:rPr lang="en-US" sz="3300" dirty="0" smtClean="0"/>
              <a:t>College Environment Committee</a:t>
            </a:r>
            <a:r>
              <a:rPr lang="en-US" dirty="0" smtClean="0"/>
              <a:t/>
            </a:r>
            <a:br>
              <a:rPr lang="en-US" dirty="0" smtClean="0"/>
            </a:br>
            <a:r>
              <a:rPr lang="en-US" dirty="0" smtClean="0"/>
              <a:t/>
            </a:r>
            <a:br>
              <a:rPr lang="en-US" dirty="0" smtClean="0"/>
            </a:br>
            <a:endParaRPr lang="en-US" sz="1600" dirty="0"/>
          </a:p>
        </p:txBody>
      </p:sp>
      <p:sp>
        <p:nvSpPr>
          <p:cNvPr id="7" name="Content Placeholder 6"/>
          <p:cNvSpPr>
            <a:spLocks noGrp="1"/>
          </p:cNvSpPr>
          <p:nvPr>
            <p:ph idx="1"/>
          </p:nvPr>
        </p:nvSpPr>
        <p:spPr>
          <a:xfrm>
            <a:off x="528956" y="1810140"/>
            <a:ext cx="8073868" cy="3610946"/>
          </a:xfrm>
        </p:spPr>
        <p:txBody>
          <a:bodyPr>
            <a:noAutofit/>
          </a:bodyPr>
          <a:lstStyle/>
          <a:p>
            <a:pPr marL="0" lvl="0" indent="0">
              <a:buNone/>
            </a:pPr>
            <a:r>
              <a:rPr lang="en-US" dirty="0" smtClean="0"/>
              <a:t>Resources/volunteers needed for</a:t>
            </a:r>
            <a:r>
              <a:rPr lang="en-US" dirty="0" smtClean="0"/>
              <a:t>:</a:t>
            </a:r>
          </a:p>
          <a:p>
            <a:r>
              <a:rPr lang="en-US" dirty="0"/>
              <a:t>Work with Life Work Connections to bring existing programs to the college</a:t>
            </a:r>
          </a:p>
          <a:p>
            <a:r>
              <a:rPr lang="en-US" dirty="0"/>
              <a:t>Photo/art projects in public spaces to encourage conversation and community</a:t>
            </a:r>
          </a:p>
          <a:p>
            <a:r>
              <a:rPr lang="en-US" dirty="0" smtClean="0"/>
              <a:t>Social </a:t>
            </a:r>
            <a:r>
              <a:rPr lang="en-US" dirty="0"/>
              <a:t>events (picnics, gatherings after work, etc.)</a:t>
            </a:r>
          </a:p>
          <a:p>
            <a:r>
              <a:rPr lang="en-US" dirty="0" smtClean="0"/>
              <a:t>Physical </a:t>
            </a:r>
            <a:r>
              <a:rPr lang="en-US" dirty="0"/>
              <a:t>activities (e.g. 5K fun run)</a:t>
            </a:r>
          </a:p>
          <a:p>
            <a:r>
              <a:rPr lang="en-US" dirty="0" smtClean="0"/>
              <a:t>Employee </a:t>
            </a:r>
            <a:r>
              <a:rPr lang="en-US" dirty="0"/>
              <a:t>recognition (awards, announcements via the Hub, college retreat, newsletters, </a:t>
            </a:r>
            <a:r>
              <a:rPr lang="en-US" dirty="0" smtClean="0"/>
              <a:t>etc.)</a:t>
            </a:r>
            <a:endParaRPr lang="en-US" dirty="0"/>
          </a:p>
          <a:p>
            <a:r>
              <a:rPr lang="en-US" dirty="0" smtClean="0"/>
              <a:t>"</a:t>
            </a:r>
            <a:r>
              <a:rPr lang="en-US" dirty="0"/>
              <a:t>Walk with the Dean/Administrator" (monthly)</a:t>
            </a:r>
          </a:p>
        </p:txBody>
      </p:sp>
      <p:sp>
        <p:nvSpPr>
          <p:cNvPr id="8" name="Content Placeholder 7"/>
          <p:cNvSpPr>
            <a:spLocks noGrp="1"/>
          </p:cNvSpPr>
          <p:nvPr>
            <p:ph idx="4294967295"/>
          </p:nvPr>
        </p:nvSpPr>
        <p:spPr>
          <a:xfrm>
            <a:off x="528956" y="1305833"/>
            <a:ext cx="5041421" cy="353163"/>
          </a:xfrm>
          <a:prstGeom prst="rect">
            <a:avLst/>
          </a:prstGeom>
        </p:spPr>
        <p:txBody>
          <a:bodyPr>
            <a:noAutofit/>
          </a:bodyPr>
          <a:lstStyle/>
          <a:p>
            <a:pPr marL="0" indent="0" algn="l">
              <a:buNone/>
            </a:pPr>
            <a:r>
              <a:rPr lang="en-US" sz="2400" u="sng" dirty="0" smtClean="0">
                <a:solidFill>
                  <a:srgbClr val="C8D9D8"/>
                </a:solidFill>
              </a:rPr>
              <a:t>Life/Work Balance Team:</a:t>
            </a:r>
            <a:endParaRPr lang="en-US" sz="2400" u="sng" dirty="0">
              <a:solidFill>
                <a:srgbClr val="C8D9D8"/>
              </a:solidFill>
            </a:endParaRPr>
          </a:p>
        </p:txBody>
      </p:sp>
      <p:sp>
        <p:nvSpPr>
          <p:cNvPr id="3" name="TextBox 2"/>
          <p:cNvSpPr txBox="1"/>
          <p:nvPr/>
        </p:nvSpPr>
        <p:spPr>
          <a:xfrm>
            <a:off x="755780" y="5421086"/>
            <a:ext cx="7701911" cy="1200329"/>
          </a:xfrm>
          <a:prstGeom prst="rect">
            <a:avLst/>
          </a:prstGeom>
          <a:noFill/>
        </p:spPr>
        <p:txBody>
          <a:bodyPr wrap="square" rtlCol="0">
            <a:spAutoFit/>
          </a:bodyPr>
          <a:lstStyle/>
          <a:p>
            <a:pPr algn="ctr"/>
            <a:r>
              <a:rPr lang="en-US" dirty="0">
                <a:solidFill>
                  <a:schemeClr val="bg1"/>
                </a:solidFill>
              </a:rPr>
              <a:t>The Mel and Enid Zuckerman College of Public Health is dedicated to promoting the health of individuals and communities in the southwest and globally with an emphasis on achieving health equity through excellence in education, research &amp; service.</a:t>
            </a:r>
          </a:p>
        </p:txBody>
      </p:sp>
    </p:spTree>
    <p:extLst>
      <p:ext uri="{BB962C8B-B14F-4D97-AF65-F5344CB8AC3E}">
        <p14:creationId xmlns:p14="http://schemas.microsoft.com/office/powerpoint/2010/main" val="24039454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291" y="634482"/>
            <a:ext cx="7772400" cy="634482"/>
          </a:xfrm>
        </p:spPr>
        <p:txBody>
          <a:bodyPr>
            <a:normAutofit fontScale="90000"/>
          </a:bodyPr>
          <a:lstStyle/>
          <a:p>
            <a:r>
              <a:rPr lang="en-US" sz="2200" dirty="0" smtClean="0"/>
              <a:t/>
            </a:r>
            <a:br>
              <a:rPr lang="en-US" sz="2200" dirty="0" smtClean="0"/>
            </a:br>
            <a:r>
              <a:rPr lang="en-US" sz="3300" dirty="0" smtClean="0"/>
              <a:t>College Environment Committee</a:t>
            </a:r>
            <a:r>
              <a:rPr lang="en-US" dirty="0" smtClean="0"/>
              <a:t/>
            </a:r>
            <a:br>
              <a:rPr lang="en-US" dirty="0" smtClean="0"/>
            </a:br>
            <a:r>
              <a:rPr lang="en-US" dirty="0" smtClean="0"/>
              <a:t/>
            </a:r>
            <a:br>
              <a:rPr lang="en-US" dirty="0" smtClean="0"/>
            </a:br>
            <a:endParaRPr lang="en-US" sz="1600" dirty="0"/>
          </a:p>
        </p:txBody>
      </p:sp>
      <p:sp>
        <p:nvSpPr>
          <p:cNvPr id="7" name="Content Placeholder 6"/>
          <p:cNvSpPr>
            <a:spLocks noGrp="1"/>
          </p:cNvSpPr>
          <p:nvPr>
            <p:ph idx="1"/>
          </p:nvPr>
        </p:nvSpPr>
        <p:spPr>
          <a:xfrm>
            <a:off x="967128" y="2780522"/>
            <a:ext cx="7279213" cy="2547258"/>
          </a:xfrm>
        </p:spPr>
        <p:txBody>
          <a:bodyPr>
            <a:noAutofit/>
          </a:bodyPr>
          <a:lstStyle/>
          <a:p>
            <a:pPr marL="0" lvl="0" indent="0">
              <a:buNone/>
            </a:pPr>
            <a:r>
              <a:rPr lang="en-US" dirty="0" smtClean="0"/>
              <a:t>Key Accomplishments:</a:t>
            </a:r>
          </a:p>
          <a:p>
            <a:pPr lvl="0"/>
            <a:r>
              <a:rPr lang="en-US" dirty="0" smtClean="0"/>
              <a:t>Resource Guide for new employees developed – will be on the Hub soon.</a:t>
            </a:r>
          </a:p>
          <a:p>
            <a:pPr lvl="0"/>
            <a:r>
              <a:rPr lang="en-US" dirty="0" smtClean="0"/>
              <a:t>New Hire Toolkit developed along with New Hire Protocol for onboarding new employees</a:t>
            </a:r>
          </a:p>
          <a:p>
            <a:pPr lvl="0"/>
            <a:r>
              <a:rPr lang="en-US" dirty="0" smtClean="0"/>
              <a:t>Preparing to test processes with a new hire this May!</a:t>
            </a:r>
          </a:p>
        </p:txBody>
      </p:sp>
      <p:sp>
        <p:nvSpPr>
          <p:cNvPr id="8" name="Content Placeholder 7"/>
          <p:cNvSpPr>
            <a:spLocks noGrp="1"/>
          </p:cNvSpPr>
          <p:nvPr>
            <p:ph idx="4294967295"/>
          </p:nvPr>
        </p:nvSpPr>
        <p:spPr>
          <a:xfrm>
            <a:off x="528955" y="2127380"/>
            <a:ext cx="4201665" cy="559836"/>
          </a:xfrm>
          <a:prstGeom prst="rect">
            <a:avLst/>
          </a:prstGeom>
        </p:spPr>
        <p:txBody>
          <a:bodyPr>
            <a:noAutofit/>
          </a:bodyPr>
          <a:lstStyle/>
          <a:p>
            <a:pPr marL="0" indent="0" algn="l">
              <a:buNone/>
            </a:pPr>
            <a:r>
              <a:rPr lang="en-US" sz="2400" u="sng" dirty="0" smtClean="0">
                <a:solidFill>
                  <a:srgbClr val="C8D9D8"/>
                </a:solidFill>
              </a:rPr>
              <a:t>New Hire Tool Kit Team:</a:t>
            </a:r>
            <a:endParaRPr lang="en-US" sz="2400" u="sng" dirty="0">
              <a:solidFill>
                <a:srgbClr val="C8D9D8"/>
              </a:solidFill>
            </a:endParaRPr>
          </a:p>
        </p:txBody>
      </p:sp>
      <p:sp>
        <p:nvSpPr>
          <p:cNvPr id="3" name="TextBox 2"/>
          <p:cNvSpPr txBox="1"/>
          <p:nvPr/>
        </p:nvSpPr>
        <p:spPr>
          <a:xfrm>
            <a:off x="755780" y="5421086"/>
            <a:ext cx="7701911" cy="1200329"/>
          </a:xfrm>
          <a:prstGeom prst="rect">
            <a:avLst/>
          </a:prstGeom>
          <a:noFill/>
        </p:spPr>
        <p:txBody>
          <a:bodyPr wrap="square" rtlCol="0">
            <a:spAutoFit/>
          </a:bodyPr>
          <a:lstStyle/>
          <a:p>
            <a:pPr algn="ctr"/>
            <a:r>
              <a:rPr lang="en-US" dirty="0">
                <a:solidFill>
                  <a:schemeClr val="bg1"/>
                </a:solidFill>
              </a:rPr>
              <a:t>The Mel and Enid Zuckerman College of Public Health is dedicated to promoting the health of individuals and communities in the southwest and globally with an emphasis on achieving health equity through excellence in education, research &amp; service.</a:t>
            </a:r>
          </a:p>
        </p:txBody>
      </p:sp>
      <p:pic>
        <p:nvPicPr>
          <p:cNvPr id="4" name="Picture 3"/>
          <p:cNvPicPr>
            <a:picLocks noChangeAspect="1"/>
          </p:cNvPicPr>
          <p:nvPr/>
        </p:nvPicPr>
        <p:blipFill>
          <a:blip r:embed="rId2"/>
          <a:stretch>
            <a:fillRect/>
          </a:stretch>
        </p:blipFill>
        <p:spPr>
          <a:xfrm>
            <a:off x="5674275" y="1292301"/>
            <a:ext cx="1659586" cy="1670157"/>
          </a:xfrm>
          <a:prstGeom prst="rect">
            <a:avLst/>
          </a:prstGeom>
        </p:spPr>
      </p:pic>
    </p:spTree>
    <p:extLst>
      <p:ext uri="{BB962C8B-B14F-4D97-AF65-F5344CB8AC3E}">
        <p14:creationId xmlns:p14="http://schemas.microsoft.com/office/powerpoint/2010/main" val="237594394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193</TotalTime>
  <Words>925</Words>
  <Application>Microsoft Office PowerPoint</Application>
  <PresentationFormat>On-screen Show (4:3)</PresentationFormat>
  <Paragraphs>92</Paragraphs>
  <Slides>13</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Verdana</vt:lpstr>
      <vt:lpstr>Office Theme</vt:lpstr>
      <vt:lpstr>College Environment Committee</vt:lpstr>
      <vt:lpstr> College Environment Committee  </vt:lpstr>
      <vt:lpstr> College Environment Committee  </vt:lpstr>
      <vt:lpstr> College Environment Committee  </vt:lpstr>
      <vt:lpstr> College Environment Committee  </vt:lpstr>
      <vt:lpstr> College Environment Committee  </vt:lpstr>
      <vt:lpstr> College Environment Committee  </vt:lpstr>
      <vt:lpstr> College Environment Committee  </vt:lpstr>
      <vt:lpstr> College Environment Committee  </vt:lpstr>
      <vt:lpstr> College Environment Committee  </vt:lpstr>
      <vt:lpstr> College Environment Committee  </vt:lpstr>
      <vt:lpstr> College Environment Committee  </vt:lpstr>
      <vt:lpstr> College Environment Committee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urdesign</dc:creator>
  <cp:lastModifiedBy>Michael Tearne</cp:lastModifiedBy>
  <cp:revision>22</cp:revision>
  <dcterms:created xsi:type="dcterms:W3CDTF">2014-09-04T21:39:25Z</dcterms:created>
  <dcterms:modified xsi:type="dcterms:W3CDTF">2017-05-15T18:10:59Z</dcterms:modified>
</cp:coreProperties>
</file>