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83" r:id="rId3"/>
    <p:sldId id="259" r:id="rId4"/>
    <p:sldId id="264" r:id="rId5"/>
    <p:sldId id="260" r:id="rId6"/>
    <p:sldId id="261" r:id="rId7"/>
    <p:sldId id="262" r:id="rId8"/>
    <p:sldId id="267" r:id="rId9"/>
    <p:sldId id="265" r:id="rId10"/>
    <p:sldId id="266" r:id="rId11"/>
    <p:sldId id="269" r:id="rId12"/>
    <p:sldId id="270" r:id="rId13"/>
    <p:sldId id="271" r:id="rId14"/>
    <p:sldId id="272" r:id="rId15"/>
    <p:sldId id="273" r:id="rId16"/>
    <p:sldId id="274" r:id="rId17"/>
    <p:sldId id="275" r:id="rId18"/>
    <p:sldId id="280" r:id="rId19"/>
    <p:sldId id="277" r:id="rId20"/>
    <p:sldId id="278" r:id="rId21"/>
    <p:sldId id="279" r:id="rId22"/>
    <p:sldId id="281" r:id="rId23"/>
    <p:sldId id="282" r:id="rId24"/>
    <p:sldId id="284" r:id="rId2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713AC65-CC6E-422B-BE38-5129822ED71B}">
          <p14:sldIdLst>
            <p14:sldId id="256"/>
            <p14:sldId id="283"/>
            <p14:sldId id="259"/>
            <p14:sldId id="264"/>
            <p14:sldId id="260"/>
          </p14:sldIdLst>
        </p14:section>
        <p14:section name="Untitled Section" id="{A09FCCC7-ECC9-4278-A17C-58964DC7DF99}">
          <p14:sldIdLst>
            <p14:sldId id="261"/>
            <p14:sldId id="262"/>
            <p14:sldId id="267"/>
            <p14:sldId id="265"/>
            <p14:sldId id="266"/>
            <p14:sldId id="269"/>
            <p14:sldId id="270"/>
            <p14:sldId id="271"/>
            <p14:sldId id="272"/>
            <p14:sldId id="273"/>
            <p14:sldId id="274"/>
            <p14:sldId id="275"/>
            <p14:sldId id="280"/>
            <p14:sldId id="277"/>
            <p14:sldId id="278"/>
            <p14:sldId id="279"/>
            <p14:sldId id="281"/>
            <p14:sldId id="282"/>
            <p14:sldId id="284"/>
          </p14:sldIdLst>
        </p14:section>
      </p14:sectionLst>
    </p:ext>
    <p:ext uri="{EFAFB233-063F-42B5-8137-9DF3F51BA10A}">
      <p15:sldGuideLst xmlns:p15="http://schemas.microsoft.com/office/powerpoint/2012/main">
        <p15:guide id="1" orient="horz" pos="1173">
          <p15:clr>
            <a:srgbClr val="A4A3A4"/>
          </p15:clr>
        </p15:guide>
        <p15:guide id="2" orient="horz" pos="552">
          <p15:clr>
            <a:srgbClr val="A4A3A4"/>
          </p15:clr>
        </p15:guide>
        <p15:guide id="3" orient="horz" pos="1080">
          <p15:clr>
            <a:srgbClr val="A4A3A4"/>
          </p15:clr>
        </p15:guide>
        <p15:guide id="4" pos="28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AB0520"/>
    <a:srgbClr val="991329"/>
    <a:srgbClr val="E6E3D9"/>
    <a:srgbClr val="0C234B"/>
    <a:srgbClr val="5465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0"/>
  </p:normalViewPr>
  <p:slideViewPr>
    <p:cSldViewPr snapToGrid="0" snapToObjects="1" showGuides="1">
      <p:cViewPr varScale="1">
        <p:scale>
          <a:sx n="109" d="100"/>
          <a:sy n="109" d="100"/>
        </p:scale>
        <p:origin x="1674" y="102"/>
      </p:cViewPr>
      <p:guideLst>
        <p:guide orient="horz" pos="1173"/>
        <p:guide orient="horz" pos="552"/>
        <p:guide orient="horz" pos="1080"/>
        <p:guide pos="288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DBA383B-4A16-49B4-AF17-2BA4998F61D3}" type="datetimeFigureOut">
              <a:rPr lang="en-US" smtClean="0"/>
              <a:t>3/14/2019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DC6FABD-2D04-4707-A6F5-DFF94988B6D8}" type="slidenum">
              <a:rPr lang="en-US" smtClean="0"/>
              <a:t>‹#›</a:t>
            </a:fld>
            <a:endParaRPr lang="en-US"/>
          </a:p>
        </p:txBody>
      </p:sp>
    </p:spTree>
    <p:extLst>
      <p:ext uri="{BB962C8B-B14F-4D97-AF65-F5344CB8AC3E}">
        <p14:creationId xmlns:p14="http://schemas.microsoft.com/office/powerpoint/2010/main" val="2238848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002060"/>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591836-E8B2-A940-A934-C9D232474C91}" type="datetimeFigureOut">
              <a:rPr lang="en-US" smtClean="0"/>
              <a:t>3/14/2019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198149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76300"/>
            <a:ext cx="8229600" cy="836612"/>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591836-E8B2-A940-A934-C9D232474C91}" type="datetimeFigureOut">
              <a:rPr lang="en-US" smtClean="0"/>
              <a:t>3/14/2019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411915650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2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591836-E8B2-A940-A934-C9D232474C91}" type="datetimeFigureOut">
              <a:rPr lang="en-US" smtClean="0"/>
              <a:t>3/14/2019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1171246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3299"/>
            <a:ext cx="8229600" cy="836612"/>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62138"/>
            <a:ext cx="4038600"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862137"/>
            <a:ext cx="4038600"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591836-E8B2-A940-A934-C9D232474C91}" type="datetimeFigureOut">
              <a:rPr lang="en-US" smtClean="0"/>
              <a:t>3/14/2019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1900810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62138"/>
            <a:ext cx="4040188" cy="632618"/>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501900"/>
            <a:ext cx="4040188" cy="3624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854994"/>
            <a:ext cx="4041775"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501901"/>
            <a:ext cx="4041775" cy="36242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591836-E8B2-A940-A934-C9D232474C91}" type="datetimeFigureOut">
              <a:rPr lang="en-US" smtClean="0"/>
              <a:t>3/14/2019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423067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591836-E8B2-A940-A934-C9D232474C91}" type="datetimeFigureOut">
              <a:rPr lang="en-US" smtClean="0"/>
              <a:t>3/14/2019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3960934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591836-E8B2-A940-A934-C9D232474C91}" type="datetimeFigureOut">
              <a:rPr lang="en-US" smtClean="0"/>
              <a:t>3/14/2019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3603735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76300"/>
            <a:ext cx="3008313" cy="8382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876300"/>
            <a:ext cx="5111750" cy="52498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862138"/>
            <a:ext cx="3008313" cy="4264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591836-E8B2-A940-A934-C9D232474C91}" type="datetimeFigureOut">
              <a:rPr lang="en-US" smtClean="0"/>
              <a:t>3/14/2019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1406459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876299"/>
            <a:ext cx="5486400" cy="3851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591836-E8B2-A940-A934-C9D232474C91}" type="datetimeFigureOut">
              <a:rPr lang="en-US" smtClean="0"/>
              <a:t>3/14/2019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6C9994-A8C6-EE4F-A328-CE642E2F62E6}" type="slidenum">
              <a:rPr lang="en-US" smtClean="0"/>
              <a:t>‹#›</a:t>
            </a:fld>
            <a:endParaRPr lang="en-US"/>
          </a:p>
        </p:txBody>
      </p:sp>
    </p:spTree>
    <p:extLst>
      <p:ext uri="{BB962C8B-B14F-4D97-AF65-F5344CB8AC3E}">
        <p14:creationId xmlns:p14="http://schemas.microsoft.com/office/powerpoint/2010/main" val="193446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9900" y="885537"/>
            <a:ext cx="8229600" cy="83661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871579"/>
            <a:ext cx="8229600" cy="425458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91836-E8B2-A940-A934-C9D232474C91}" type="datetimeFigureOut">
              <a:rPr lang="en-US" smtClean="0"/>
              <a:t>3/14/2019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C9994-A8C6-EE4F-A328-CE642E2F62E6}" type="slidenum">
              <a:rPr lang="en-US" smtClean="0"/>
              <a:t>‹#›</a:t>
            </a:fld>
            <a:endParaRPr lang="en-US"/>
          </a:p>
        </p:txBody>
      </p:sp>
      <p:sp>
        <p:nvSpPr>
          <p:cNvPr id="7" name="Rectangle 6"/>
          <p:cNvSpPr/>
          <p:nvPr userDrawn="1"/>
        </p:nvSpPr>
        <p:spPr>
          <a:xfrm>
            <a:off x="0" y="0"/>
            <a:ext cx="9152820" cy="640033"/>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Myriad Pro Semibold Cond"/>
            </a:endParaRPr>
          </a:p>
        </p:txBody>
      </p:sp>
      <p:pic>
        <p:nvPicPr>
          <p:cNvPr id="11" name="Picture 10">
            <a:extLst>
              <a:ext uri="{FF2B5EF4-FFF2-40B4-BE49-F238E27FC236}">
                <a16:creationId xmlns:a16="http://schemas.microsoft.com/office/drawing/2014/main" id="{D20CF1E0-3B77-F44B-9577-EA7E20132B84}"/>
              </a:ext>
            </a:extLst>
          </p:cNvPr>
          <p:cNvPicPr>
            <a:picLocks noChangeAspect="1"/>
          </p:cNvPicPr>
          <p:nvPr userDrawn="1"/>
        </p:nvPicPr>
        <p:blipFill>
          <a:blip r:embed="rId11"/>
          <a:stretch>
            <a:fillRect/>
          </a:stretch>
        </p:blipFill>
        <p:spPr>
          <a:xfrm>
            <a:off x="469900" y="133448"/>
            <a:ext cx="2251075" cy="429028"/>
          </a:xfrm>
          <a:prstGeom prst="rect">
            <a:avLst/>
          </a:prstGeom>
        </p:spPr>
      </p:pic>
      <p:sp>
        <p:nvSpPr>
          <p:cNvPr id="8" name="Right Triangle 7">
            <a:extLst>
              <a:ext uri="{FF2B5EF4-FFF2-40B4-BE49-F238E27FC236}">
                <a16:creationId xmlns:a16="http://schemas.microsoft.com/office/drawing/2014/main" id="{79689293-75E3-094C-851B-F606E1D4F1B4}"/>
              </a:ext>
            </a:extLst>
          </p:cNvPr>
          <p:cNvSpPr/>
          <p:nvPr userDrawn="1"/>
        </p:nvSpPr>
        <p:spPr>
          <a:xfrm rot="18907154">
            <a:off x="539749" y="490522"/>
            <a:ext cx="247650" cy="247650"/>
          </a:xfrm>
          <a:prstGeom prst="rtTriangle">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8286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457200" rtl="0" eaLnBrk="1" latinLnBrk="0" hangingPunct="1">
        <a:spcBef>
          <a:spcPct val="0"/>
        </a:spcBef>
        <a:buNone/>
        <a:defRPr sz="4400" b="0" i="0" kern="1200">
          <a:solidFill>
            <a:srgbClr val="002060"/>
          </a:solidFill>
          <a:latin typeface="Calibri" panose="020F0502020204030204" pitchFamily="34" charset="0"/>
          <a:ea typeface="+mj-ea"/>
          <a:cs typeface="Calibri" panose="020F050202020403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Calibri" panose="020F0502020204030204" pitchFamily="34" charset="0"/>
          <a:ea typeface="+mn-ea"/>
          <a:cs typeface="Calibri" panose="020F0502020204030204" pitchFamily="34" charset="0"/>
        </a:defRPr>
      </a:lvl2pPr>
      <a:lvl3pPr marL="969963" indent="-225425" algn="l" defTabSz="457200" rtl="0" eaLnBrk="1" latinLnBrk="0" hangingPunct="1">
        <a:spcBef>
          <a:spcPct val="20000"/>
        </a:spcBef>
        <a:buFont typeface="Arial"/>
        <a:buChar char="•"/>
        <a:defRPr sz="2400" kern="1200">
          <a:solidFill>
            <a:schemeClr val="tx1"/>
          </a:solidFill>
          <a:latin typeface="Calibri" panose="020F0502020204030204" pitchFamily="34" charset="0"/>
          <a:ea typeface="+mn-ea"/>
          <a:cs typeface="Calibri" panose="020F0502020204030204" pitchFamily="34" charset="0"/>
        </a:defRPr>
      </a:lvl3pPr>
      <a:lvl4pPr marL="1255713" indent="-227013"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4pPr>
      <a:lvl5pPr marL="1489075" indent="-233363"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forms.fso.arizona.edu/createPdf/6/"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uaccess.arizona.edu/" TargetMode="External"/><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vmlDrawing" Target="../drawings/vmlDrawing2.v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9.xml"/><Relationship Id="rId1" Type="http://schemas.openxmlformats.org/officeDocument/2006/relationships/vmlDrawing" Target="../drawings/vmlDrawing3.vml"/><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9.xml"/><Relationship Id="rId1" Type="http://schemas.openxmlformats.org/officeDocument/2006/relationships/vmlDrawing" Target="../drawings/vmlDrawing4.vml"/><Relationship Id="rId4" Type="http://schemas.openxmlformats.org/officeDocument/2006/relationships/image" Target="../media/image19.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9.xml"/><Relationship Id="rId1" Type="http://schemas.openxmlformats.org/officeDocument/2006/relationships/vmlDrawing" Target="../drawings/vmlDrawing5.v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9.xml"/><Relationship Id="rId1" Type="http://schemas.openxmlformats.org/officeDocument/2006/relationships/vmlDrawing" Target="../drawings/vmlDrawing6.vml"/><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9.xml"/><Relationship Id="rId1" Type="http://schemas.openxmlformats.org/officeDocument/2006/relationships/vmlDrawing" Target="../drawings/vmlDrawing7.vml"/><Relationship Id="rId4" Type="http://schemas.openxmlformats.org/officeDocument/2006/relationships/image" Target="../media/image22.emf"/></Relationships>
</file>

<file path=ppt/slides/_rels/slide22.xml.rels><?xml version="1.0" encoding="UTF-8" standalone="yes"?>
<Relationships xmlns="http://schemas.openxmlformats.org/package/2006/relationships"><Relationship Id="rId3" Type="http://schemas.openxmlformats.org/officeDocument/2006/relationships/hyperlink" Target="mailto:amaniscalco@email.arizona.edu" TargetMode="External"/><Relationship Id="rId2" Type="http://schemas.openxmlformats.org/officeDocument/2006/relationships/slideLayout" Target="../slideLayouts/slideLayout9.xml"/><Relationship Id="rId1" Type="http://schemas.openxmlformats.org/officeDocument/2006/relationships/vmlDrawing" Target="../drawings/vmlDrawing8.vml"/><Relationship Id="rId5" Type="http://schemas.openxmlformats.org/officeDocument/2006/relationships/image" Target="../media/image23.emf"/><Relationship Id="rId4" Type="http://schemas.openxmlformats.org/officeDocument/2006/relationships/oleObject" Target="../embeddings/oleObject8.bin"/></Relationships>
</file>

<file path=ppt/slides/_rels/slide23.xml.rels><?xml version="1.0" encoding="UTF-8" standalone="yes"?>
<Relationships xmlns="http://schemas.openxmlformats.org/package/2006/relationships"><Relationship Id="rId3" Type="http://schemas.openxmlformats.org/officeDocument/2006/relationships/hyperlink" Target="mailto:sharonb@email.arizona.edu" TargetMode="External"/><Relationship Id="rId2" Type="http://schemas.openxmlformats.org/officeDocument/2006/relationships/hyperlink" Target="https://www.fso.arizona.edu/travel" TargetMode="External"/><Relationship Id="rId1" Type="http://schemas.openxmlformats.org/officeDocument/2006/relationships/slideLayout" Target="../slideLayouts/slideLayout6.xml"/><Relationship Id="rId4" Type="http://schemas.openxmlformats.org/officeDocument/2006/relationships/hyperlink" Target="mailto:amaniscalco@email.arizona.edu"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hub.coph.arizona.edu/"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mailto:sharonb@email.arizona.edu" TargetMode="External"/><Relationship Id="rId2" Type="http://schemas.openxmlformats.org/officeDocument/2006/relationships/hyperlink" Target="mailto:amaniscalco@email.arizona.edu" TargetMode="Externa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eforms.fso.arizona.edu/createPdf/5/"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sharonb@email.arizona.edu"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Epidemiology &amp; Biostatistics</a:t>
            </a:r>
            <a:br>
              <a:rPr lang="en-US" dirty="0" smtClean="0"/>
            </a:br>
            <a:r>
              <a:rPr lang="en-US" dirty="0" smtClean="0"/>
              <a:t>Travel Policies and Procedures </a:t>
            </a:r>
            <a:endParaRPr lang="en-US" dirty="0"/>
          </a:p>
        </p:txBody>
      </p:sp>
      <p:sp>
        <p:nvSpPr>
          <p:cNvPr id="3" name="TextBox 2"/>
          <p:cNvSpPr txBox="1"/>
          <p:nvPr/>
        </p:nvSpPr>
        <p:spPr>
          <a:xfrm>
            <a:off x="7028597" y="6230624"/>
            <a:ext cx="2115403" cy="261610"/>
          </a:xfrm>
          <a:prstGeom prst="rect">
            <a:avLst/>
          </a:prstGeom>
          <a:noFill/>
        </p:spPr>
        <p:txBody>
          <a:bodyPr wrap="square" rtlCol="0">
            <a:spAutoFit/>
          </a:bodyPr>
          <a:lstStyle/>
          <a:p>
            <a:r>
              <a:rPr lang="en-US" sz="1100" dirty="0" smtClean="0"/>
              <a:t>Updated 3/13/2019</a:t>
            </a:r>
            <a:endParaRPr lang="en-US" sz="1100" dirty="0"/>
          </a:p>
        </p:txBody>
      </p:sp>
    </p:spTree>
    <p:extLst>
      <p:ext uri="{BB962C8B-B14F-4D97-AF65-F5344CB8AC3E}">
        <p14:creationId xmlns:p14="http://schemas.microsoft.com/office/powerpoint/2010/main" val="3109514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2749" y="788072"/>
            <a:ext cx="4598678" cy="5727028"/>
          </a:xfrm>
          <a:prstGeom prst="rect">
            <a:avLst/>
          </a:prstGeom>
        </p:spPr>
      </p:pic>
      <p:sp>
        <p:nvSpPr>
          <p:cNvPr id="3" name="Rectangle 2"/>
          <p:cNvSpPr/>
          <p:nvPr/>
        </p:nvSpPr>
        <p:spPr>
          <a:xfrm>
            <a:off x="5141427" y="2875002"/>
            <a:ext cx="3815862" cy="646331"/>
          </a:xfrm>
          <a:prstGeom prst="rect">
            <a:avLst/>
          </a:prstGeom>
        </p:spPr>
        <p:txBody>
          <a:bodyPr wrap="square">
            <a:spAutoFit/>
          </a:bodyPr>
          <a:lstStyle/>
          <a:p>
            <a:r>
              <a:rPr lang="en-US" sz="1600" dirty="0">
                <a:hlinkClick r:id="rId3"/>
              </a:rPr>
              <a:t>https://eforms.fso.arizona.edu/createPdf/6</a:t>
            </a:r>
            <a:r>
              <a:rPr lang="en-US" dirty="0" smtClean="0">
                <a:hlinkClick r:id="rId3"/>
              </a:rPr>
              <a:t>/</a:t>
            </a:r>
            <a:endParaRPr lang="en-US" dirty="0" smtClean="0"/>
          </a:p>
          <a:p>
            <a:endParaRPr lang="en-US" dirty="0"/>
          </a:p>
        </p:txBody>
      </p:sp>
    </p:spTree>
    <p:extLst>
      <p:ext uri="{BB962C8B-B14F-4D97-AF65-F5344CB8AC3E}">
        <p14:creationId xmlns:p14="http://schemas.microsoft.com/office/powerpoint/2010/main" val="903970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885536"/>
            <a:ext cx="8344916" cy="5707287"/>
          </a:xfrm>
        </p:spPr>
        <p:txBody>
          <a:bodyPr/>
          <a:lstStyle/>
          <a:p>
            <a:r>
              <a:rPr lang="en-US" b="1" dirty="0" smtClean="0"/>
              <a:t>Staff / Students</a:t>
            </a:r>
            <a:br>
              <a:rPr lang="en-US" b="1" dirty="0" smtClean="0"/>
            </a:br>
            <a:r>
              <a:rPr lang="en-US" dirty="0"/>
              <a:t/>
            </a:r>
            <a:br>
              <a:rPr lang="en-US" dirty="0"/>
            </a:br>
            <a:r>
              <a:rPr lang="en-US" dirty="0" smtClean="0"/>
              <a:t>How to Enter a</a:t>
            </a:r>
            <a:br>
              <a:rPr lang="en-US" dirty="0" smtClean="0"/>
            </a:br>
            <a:r>
              <a:rPr lang="en-US" dirty="0" smtClean="0"/>
              <a:t>DV(Disbursement Voucher)</a:t>
            </a:r>
            <a:br>
              <a:rPr lang="en-US" dirty="0" smtClean="0"/>
            </a:br>
            <a:r>
              <a:rPr lang="en-US" dirty="0" smtClean="0"/>
              <a:t>in UAccess</a:t>
            </a:r>
            <a:endParaRPr lang="en-US" dirty="0"/>
          </a:p>
        </p:txBody>
      </p:sp>
    </p:spTree>
    <p:extLst>
      <p:ext uri="{BB962C8B-B14F-4D97-AF65-F5344CB8AC3E}">
        <p14:creationId xmlns:p14="http://schemas.microsoft.com/office/powerpoint/2010/main" val="174895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742" y="4652546"/>
            <a:ext cx="5486400" cy="566738"/>
          </a:xfrm>
        </p:spPr>
        <p:txBody>
          <a:bodyPr/>
          <a:lstStyle/>
          <a:p>
            <a:pPr algn="ctr"/>
            <a:r>
              <a:rPr lang="en-US" dirty="0" err="1" smtClean="0"/>
              <a:t>UAccess</a:t>
            </a:r>
            <a:r>
              <a:rPr lang="en-US" dirty="0" smtClean="0"/>
              <a:t> Title Page</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1503" r="11503"/>
          <a:stretch>
            <a:fillRect/>
          </a:stretch>
        </p:blipFill>
        <p:spPr>
          <a:xfrm>
            <a:off x="1852937" y="665956"/>
            <a:ext cx="5486400" cy="3851275"/>
          </a:xfrm>
        </p:spPr>
      </p:pic>
      <p:sp>
        <p:nvSpPr>
          <p:cNvPr id="4" name="Text Placeholder 3"/>
          <p:cNvSpPr>
            <a:spLocks noGrp="1"/>
          </p:cNvSpPr>
          <p:nvPr>
            <p:ph type="body" sz="half" idx="2"/>
          </p:nvPr>
        </p:nvSpPr>
        <p:spPr>
          <a:xfrm>
            <a:off x="1792288" y="5552004"/>
            <a:ext cx="5486400" cy="804862"/>
          </a:xfrm>
        </p:spPr>
        <p:txBody>
          <a:bodyPr/>
          <a:lstStyle/>
          <a:p>
            <a:r>
              <a:rPr lang="en-US" dirty="0" smtClean="0"/>
              <a:t>Go to UAccess title page</a:t>
            </a:r>
          </a:p>
          <a:p>
            <a:r>
              <a:rPr lang="en-US" dirty="0" smtClean="0"/>
              <a:t>Under Administrative Systems – click Financials</a:t>
            </a:r>
            <a:endParaRPr lang="en-US" dirty="0"/>
          </a:p>
        </p:txBody>
      </p:sp>
      <p:sp>
        <p:nvSpPr>
          <p:cNvPr id="3" name="Rectangle 2"/>
          <p:cNvSpPr/>
          <p:nvPr/>
        </p:nvSpPr>
        <p:spPr>
          <a:xfrm>
            <a:off x="3234225" y="5169933"/>
            <a:ext cx="2723823" cy="646331"/>
          </a:xfrm>
          <a:prstGeom prst="rect">
            <a:avLst/>
          </a:prstGeom>
        </p:spPr>
        <p:txBody>
          <a:bodyPr wrap="none">
            <a:spAutoFit/>
          </a:bodyPr>
          <a:lstStyle/>
          <a:p>
            <a:r>
              <a:rPr lang="en-US" dirty="0">
                <a:hlinkClick r:id="rId3"/>
              </a:rPr>
              <a:t>https://uaccess.arizona.edu</a:t>
            </a:r>
            <a:r>
              <a:rPr lang="en-US" dirty="0" smtClean="0">
                <a:hlinkClick r:id="rId3"/>
              </a:rPr>
              <a:t>/</a:t>
            </a:r>
            <a:endParaRPr lang="en-US" dirty="0" smtClean="0"/>
          </a:p>
          <a:p>
            <a:endParaRPr lang="en-US" dirty="0"/>
          </a:p>
        </p:txBody>
      </p:sp>
    </p:spTree>
    <p:extLst>
      <p:ext uri="{BB962C8B-B14F-4D97-AF65-F5344CB8AC3E}">
        <p14:creationId xmlns:p14="http://schemas.microsoft.com/office/powerpoint/2010/main" val="3818294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92288" y="5202936"/>
            <a:ext cx="5486400" cy="969264"/>
          </a:xfrm>
        </p:spPr>
        <p:txBody>
          <a:bodyPr/>
          <a:lstStyle/>
          <a:p>
            <a:r>
              <a:rPr lang="en-US" dirty="0" smtClean="0"/>
              <a:t>1.) Sign in with your </a:t>
            </a:r>
            <a:r>
              <a:rPr lang="en-US" dirty="0" err="1" smtClean="0"/>
              <a:t>NetID</a:t>
            </a:r>
            <a:r>
              <a:rPr lang="en-US" dirty="0" smtClean="0"/>
              <a:t> and Password -- Enter</a:t>
            </a:r>
          </a:p>
          <a:p>
            <a:r>
              <a:rPr lang="en-US" dirty="0" smtClean="0"/>
              <a:t>2.) Duo Push -- Enter</a:t>
            </a:r>
          </a:p>
        </p:txBody>
      </p:sp>
      <p:pic>
        <p:nvPicPr>
          <p:cNvPr id="12" name="Picture Placeholder 11"/>
          <p:cNvPicPr>
            <a:picLocks noGrp="1" noChangeAspect="1"/>
          </p:cNvPicPr>
          <p:nvPr>
            <p:ph type="pic" idx="1"/>
          </p:nvPr>
        </p:nvPicPr>
        <p:blipFill>
          <a:blip r:embed="rId2">
            <a:extLst>
              <a:ext uri="{28A0092B-C50C-407E-A947-70E740481C1C}">
                <a14:useLocalDpi xmlns:a14="http://schemas.microsoft.com/office/drawing/2010/main" val="0"/>
              </a:ext>
            </a:extLst>
          </a:blip>
          <a:srcRect t="8759" b="8759"/>
          <a:stretch>
            <a:fillRect/>
          </a:stretch>
        </p:blipFill>
        <p:spPr>
          <a:xfrm>
            <a:off x="219075" y="876300"/>
            <a:ext cx="8596313" cy="3832225"/>
          </a:xfrm>
        </p:spPr>
      </p:pic>
    </p:spTree>
    <p:extLst>
      <p:ext uri="{BB962C8B-B14F-4D97-AF65-F5344CB8AC3E}">
        <p14:creationId xmlns:p14="http://schemas.microsoft.com/office/powerpoint/2010/main" val="3628341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Financials: Home Screen</a:t>
            </a:r>
            <a:endParaRPr lang="en-US" dirty="0"/>
          </a:p>
        </p:txBody>
      </p:sp>
      <p:sp>
        <p:nvSpPr>
          <p:cNvPr id="4" name="Text Placeholder 3"/>
          <p:cNvSpPr>
            <a:spLocks noGrp="1"/>
          </p:cNvSpPr>
          <p:nvPr>
            <p:ph type="body" sz="half" idx="2"/>
          </p:nvPr>
        </p:nvSpPr>
        <p:spPr>
          <a:xfrm>
            <a:off x="1792288" y="5367338"/>
            <a:ext cx="3544643" cy="804862"/>
          </a:xfrm>
        </p:spPr>
        <p:txBody>
          <a:bodyPr/>
          <a:lstStyle/>
          <a:p>
            <a:r>
              <a:rPr lang="en-US" dirty="0" smtClean="0"/>
              <a:t>1.) Click on Reimbursements</a:t>
            </a:r>
          </a:p>
          <a:p>
            <a:r>
              <a:rPr lang="en-US" dirty="0" smtClean="0"/>
              <a:t>2.) Select Disbursement Voucher -- Enter</a:t>
            </a:r>
            <a:endParaRPr lang="en-US" dirty="0"/>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t="7629" b="7629"/>
          <a:stretch>
            <a:fillRect/>
          </a:stretch>
        </p:blipFill>
        <p:spPr>
          <a:xfrm>
            <a:off x="119063" y="876300"/>
            <a:ext cx="8888412" cy="3851275"/>
          </a:xfrm>
        </p:spPr>
      </p:pic>
      <p:sp>
        <p:nvSpPr>
          <p:cNvPr id="3" name="Down Arrow 2"/>
          <p:cNvSpPr/>
          <p:nvPr/>
        </p:nvSpPr>
        <p:spPr>
          <a:xfrm rot="3523521">
            <a:off x="2889642" y="3034261"/>
            <a:ext cx="312348" cy="73657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6916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Picture Placeholder 15"/>
          <p:cNvGraphicFramePr>
            <a:graphicFrameLocks noGrp="1" noChangeAspect="1"/>
          </p:cNvGraphicFramePr>
          <p:nvPr>
            <p:ph type="pic" idx="1"/>
            <p:extLst>
              <p:ext uri="{D42A27DB-BD31-4B8C-83A1-F6EECF244321}">
                <p14:modId xmlns:p14="http://schemas.microsoft.com/office/powerpoint/2010/main" val="331375420"/>
              </p:ext>
            </p:extLst>
          </p:nvPr>
        </p:nvGraphicFramePr>
        <p:xfrm>
          <a:off x="136525" y="1727200"/>
          <a:ext cx="8888413" cy="2147888"/>
        </p:xfrm>
        <a:graphic>
          <a:graphicData uri="http://schemas.openxmlformats.org/presentationml/2006/ole">
            <mc:AlternateContent xmlns:mc="http://schemas.openxmlformats.org/markup-compatibility/2006">
              <mc:Choice xmlns:v="urn:schemas-microsoft-com:vml" Requires="v">
                <p:oleObj spid="_x0000_s4103" name="Acrobat Document" r:id="rId3" imgW="15373084" imgH="3714653" progId="Acrobat.Document.DC">
                  <p:embed/>
                </p:oleObj>
              </mc:Choice>
              <mc:Fallback>
                <p:oleObj name="Acrobat Document" r:id="rId3" imgW="15373084" imgH="3714653" progId="Acrobat.Document.DC">
                  <p:embed/>
                  <p:pic>
                    <p:nvPicPr>
                      <p:cNvPr id="0" name=""/>
                      <p:cNvPicPr/>
                      <p:nvPr/>
                    </p:nvPicPr>
                    <p:blipFill>
                      <a:blip r:embed="rId4"/>
                      <a:stretch>
                        <a:fillRect/>
                      </a:stretch>
                    </p:blipFill>
                    <p:spPr>
                      <a:xfrm>
                        <a:off x="136525" y="1727200"/>
                        <a:ext cx="8888413" cy="2147888"/>
                      </a:xfrm>
                      <a:prstGeom prst="rect">
                        <a:avLst/>
                      </a:prstGeom>
                    </p:spPr>
                  </p:pic>
                </p:oleObj>
              </mc:Fallback>
            </mc:AlternateContent>
          </a:graphicData>
        </a:graphic>
      </p:graphicFrame>
      <p:sp>
        <p:nvSpPr>
          <p:cNvPr id="12" name="TextBox 11"/>
          <p:cNvSpPr txBox="1"/>
          <p:nvPr/>
        </p:nvSpPr>
        <p:spPr>
          <a:xfrm>
            <a:off x="531217" y="4322739"/>
            <a:ext cx="7561736" cy="1446550"/>
          </a:xfrm>
          <a:prstGeom prst="rect">
            <a:avLst/>
          </a:prstGeom>
          <a:noFill/>
        </p:spPr>
        <p:txBody>
          <a:bodyPr wrap="square" rtlCol="0">
            <a:spAutoFit/>
          </a:bodyPr>
          <a:lstStyle/>
          <a:p>
            <a:pPr algn="ctr"/>
            <a:r>
              <a:rPr lang="en-US" sz="1600" b="1" dirty="0" smtClean="0">
                <a:latin typeface="Calibri" panose="020F0502020204030204" pitchFamily="34" charset="0"/>
                <a:cs typeface="Calibri" panose="020F0502020204030204" pitchFamily="34" charset="0"/>
              </a:rPr>
              <a:t>Document Overview</a:t>
            </a:r>
          </a:p>
          <a:p>
            <a:endParaRPr lang="en-US" sz="1400" dirty="0" smtClean="0">
              <a:latin typeface="Calibri" panose="020F0502020204030204" pitchFamily="34" charset="0"/>
              <a:cs typeface="Calibri" panose="020F0502020204030204" pitchFamily="34" charset="0"/>
            </a:endParaRPr>
          </a:p>
          <a:p>
            <a:r>
              <a:rPr lang="en-US" sz="1400" dirty="0" smtClean="0">
                <a:latin typeface="Calibri" panose="020F0502020204030204" pitchFamily="34" charset="0"/>
                <a:cs typeface="Calibri" panose="020F0502020204030204" pitchFamily="34" charset="0"/>
              </a:rPr>
              <a:t>1.) </a:t>
            </a:r>
            <a:r>
              <a:rPr lang="en-US" sz="1400" b="1" dirty="0" smtClean="0">
                <a:latin typeface="Calibri" panose="020F0502020204030204" pitchFamily="34" charset="0"/>
                <a:cs typeface="Calibri" panose="020F0502020204030204" pitchFamily="34" charset="0"/>
              </a:rPr>
              <a:t>Description</a:t>
            </a:r>
            <a:r>
              <a:rPr lang="en-US" sz="1400" dirty="0" smtClean="0">
                <a:latin typeface="Calibri" panose="020F0502020204030204" pitchFamily="34" charset="0"/>
                <a:cs typeface="Calibri" panose="020F0502020204030204" pitchFamily="34" charset="0"/>
              </a:rPr>
              <a:t> : Input Name and Location</a:t>
            </a:r>
          </a:p>
          <a:p>
            <a:endParaRPr lang="en-US" sz="800" dirty="0" smtClean="0">
              <a:latin typeface="Calibri" panose="020F0502020204030204" pitchFamily="34" charset="0"/>
              <a:cs typeface="Calibri" panose="020F0502020204030204" pitchFamily="34" charset="0"/>
            </a:endParaRPr>
          </a:p>
          <a:p>
            <a:r>
              <a:rPr lang="en-US" sz="1400" dirty="0" smtClean="0">
                <a:latin typeface="Calibri" panose="020F0502020204030204" pitchFamily="34" charset="0"/>
                <a:cs typeface="Calibri" panose="020F0502020204030204" pitchFamily="34" charset="0"/>
              </a:rPr>
              <a:t>2.) </a:t>
            </a:r>
            <a:r>
              <a:rPr lang="en-US" sz="1400" b="1" dirty="0" smtClean="0">
                <a:latin typeface="Calibri" panose="020F0502020204030204" pitchFamily="34" charset="0"/>
                <a:cs typeface="Calibri" panose="020F0502020204030204" pitchFamily="34" charset="0"/>
              </a:rPr>
              <a:t>Explanation</a:t>
            </a:r>
            <a:r>
              <a:rPr lang="en-US" sz="1400" dirty="0" smtClean="0">
                <a:latin typeface="Calibri" panose="020F0502020204030204" pitchFamily="34" charset="0"/>
                <a:cs typeface="Calibri" panose="020F0502020204030204" pitchFamily="34" charset="0"/>
              </a:rPr>
              <a:t>: “Travel Reimbursement” – “Name”  “location” “business purchase of travel” “dates”</a:t>
            </a:r>
          </a:p>
          <a:p>
            <a:endParaRPr lang="en-US" sz="800" dirty="0" smtClean="0">
              <a:latin typeface="Calibri" panose="020F0502020204030204" pitchFamily="34" charset="0"/>
              <a:cs typeface="Calibri" panose="020F0502020204030204" pitchFamily="34" charset="0"/>
            </a:endParaRPr>
          </a:p>
          <a:p>
            <a:r>
              <a:rPr lang="en-US" sz="1400" dirty="0" smtClean="0">
                <a:latin typeface="Calibri" panose="020F0502020204030204" pitchFamily="34" charset="0"/>
                <a:cs typeface="Calibri" panose="020F0502020204030204" pitchFamily="34" charset="0"/>
              </a:rPr>
              <a:t>3.) </a:t>
            </a:r>
            <a:r>
              <a:rPr lang="en-US" sz="1400" b="1" dirty="0" smtClean="0">
                <a:latin typeface="Calibri" panose="020F0502020204030204" pitchFamily="34" charset="0"/>
                <a:cs typeface="Calibri" panose="020F0502020204030204" pitchFamily="34" charset="0"/>
              </a:rPr>
              <a:t>Organization Document Number</a:t>
            </a:r>
            <a:r>
              <a:rPr lang="en-US" sz="1400" dirty="0" smtClean="0">
                <a:latin typeface="Calibri" panose="020F0502020204030204" pitchFamily="34" charset="0"/>
                <a:cs typeface="Calibri" panose="020F0502020204030204" pitchFamily="34" charset="0"/>
              </a:rPr>
              <a:t>:  “Travel Authorization Number”</a:t>
            </a:r>
            <a:endParaRPr lang="en-US" sz="1400" dirty="0">
              <a:latin typeface="Calibri" panose="020F0502020204030204" pitchFamily="34" charset="0"/>
              <a:cs typeface="Calibri" panose="020F0502020204030204" pitchFamily="34" charset="0"/>
            </a:endParaRPr>
          </a:p>
        </p:txBody>
      </p:sp>
      <p:sp>
        <p:nvSpPr>
          <p:cNvPr id="2" name="AutoShape 30" descr="Image result for arrow google free clip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ight Arrow 4"/>
          <p:cNvSpPr/>
          <p:nvPr/>
        </p:nvSpPr>
        <p:spPr>
          <a:xfrm>
            <a:off x="1125415" y="2400833"/>
            <a:ext cx="720969" cy="29840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5-Point Star 5"/>
          <p:cNvSpPr/>
          <p:nvPr/>
        </p:nvSpPr>
        <p:spPr>
          <a:xfrm>
            <a:off x="384274" y="4790319"/>
            <a:ext cx="231912" cy="220597"/>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rot="906046">
            <a:off x="6049107" y="2165160"/>
            <a:ext cx="703385" cy="29840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8" name="5-Point Star 7"/>
          <p:cNvSpPr/>
          <p:nvPr/>
        </p:nvSpPr>
        <p:spPr>
          <a:xfrm>
            <a:off x="379160" y="5146358"/>
            <a:ext cx="231912" cy="240468"/>
          </a:xfrm>
          <a:prstGeom prst="star5">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9" name="Right Arrow 8"/>
          <p:cNvSpPr/>
          <p:nvPr/>
        </p:nvSpPr>
        <p:spPr>
          <a:xfrm>
            <a:off x="460375" y="2693288"/>
            <a:ext cx="710154" cy="254221"/>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5-Point Star 9"/>
          <p:cNvSpPr/>
          <p:nvPr/>
        </p:nvSpPr>
        <p:spPr>
          <a:xfrm>
            <a:off x="379160" y="5458567"/>
            <a:ext cx="231912" cy="236994"/>
          </a:xfrm>
          <a:prstGeom prst="star5">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190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normAutofit lnSpcReduction="10000"/>
          </a:bodyPr>
          <a:lstStyle/>
          <a:p>
            <a:pPr algn="ctr"/>
            <a:r>
              <a:rPr lang="en-US" b="1" dirty="0" smtClean="0"/>
              <a:t>PAYMENT INFORMATION</a:t>
            </a:r>
          </a:p>
          <a:p>
            <a:endParaRPr lang="en-US" dirty="0"/>
          </a:p>
          <a:p>
            <a:r>
              <a:rPr lang="en-US" dirty="0" smtClean="0"/>
              <a:t>1.) </a:t>
            </a:r>
            <a:r>
              <a:rPr lang="en-US" b="1" dirty="0" smtClean="0"/>
              <a:t>Payee ID</a:t>
            </a:r>
            <a:r>
              <a:rPr lang="en-US" dirty="0" smtClean="0"/>
              <a:t>:  Click hourglass </a:t>
            </a:r>
            <a:endParaRPr lang="en-US" dirty="0"/>
          </a:p>
        </p:txBody>
      </p:sp>
      <p:graphicFrame>
        <p:nvGraphicFramePr>
          <p:cNvPr id="5" name="Picture Placeholder 4"/>
          <p:cNvGraphicFramePr>
            <a:graphicFrameLocks noGrp="1" noChangeAspect="1"/>
          </p:cNvGraphicFramePr>
          <p:nvPr>
            <p:ph type="pic" idx="1"/>
            <p:extLst>
              <p:ext uri="{D42A27DB-BD31-4B8C-83A1-F6EECF244321}">
                <p14:modId xmlns:p14="http://schemas.microsoft.com/office/powerpoint/2010/main" val="284643131"/>
              </p:ext>
            </p:extLst>
          </p:nvPr>
        </p:nvGraphicFramePr>
        <p:xfrm>
          <a:off x="92075" y="914400"/>
          <a:ext cx="8896350" cy="4114799"/>
        </p:xfrm>
        <a:graphic>
          <a:graphicData uri="http://schemas.openxmlformats.org/presentationml/2006/ole">
            <mc:AlternateContent xmlns:mc="http://schemas.openxmlformats.org/markup-compatibility/2006">
              <mc:Choice xmlns:v="urn:schemas-microsoft-com:vml" Requires="v">
                <p:oleObj spid="_x0000_s3079" name="Acrobat Document" r:id="rId3" imgW="15306437" imgH="5610161" progId="Acrobat.Document.DC">
                  <p:embed/>
                </p:oleObj>
              </mc:Choice>
              <mc:Fallback>
                <p:oleObj name="Acrobat Document" r:id="rId3" imgW="15306437" imgH="5610161" progId="Acrobat.Document.DC">
                  <p:embed/>
                  <p:pic>
                    <p:nvPicPr>
                      <p:cNvPr id="0" name=""/>
                      <p:cNvPicPr/>
                      <p:nvPr/>
                    </p:nvPicPr>
                    <p:blipFill>
                      <a:blip r:embed="rId4"/>
                      <a:stretch>
                        <a:fillRect/>
                      </a:stretch>
                    </p:blipFill>
                    <p:spPr>
                      <a:xfrm>
                        <a:off x="92075" y="914400"/>
                        <a:ext cx="8896350" cy="4114799"/>
                      </a:xfrm>
                      <a:prstGeom prst="rect">
                        <a:avLst/>
                      </a:prstGeom>
                    </p:spPr>
                  </p:pic>
                </p:oleObj>
              </mc:Fallback>
            </mc:AlternateContent>
          </a:graphicData>
        </a:graphic>
      </p:graphicFrame>
      <p:sp>
        <p:nvSpPr>
          <p:cNvPr id="2" name="Down Arrow 1"/>
          <p:cNvSpPr/>
          <p:nvPr/>
        </p:nvSpPr>
        <p:spPr>
          <a:xfrm>
            <a:off x="1934307" y="808892"/>
            <a:ext cx="211016" cy="668215"/>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3962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92288" y="4333552"/>
            <a:ext cx="5486400" cy="2295848"/>
          </a:xfrm>
        </p:spPr>
        <p:txBody>
          <a:bodyPr>
            <a:normAutofit lnSpcReduction="10000"/>
          </a:bodyPr>
          <a:lstStyle/>
          <a:p>
            <a:r>
              <a:rPr lang="en-US" dirty="0" smtClean="0"/>
              <a:t>1.) </a:t>
            </a:r>
            <a:r>
              <a:rPr lang="en-US" b="1" dirty="0" smtClean="0"/>
              <a:t>Payment Reason Code</a:t>
            </a:r>
            <a:r>
              <a:rPr lang="en-US" dirty="0" smtClean="0"/>
              <a:t>:  Click down arrow and select “Travel Expense”</a:t>
            </a:r>
          </a:p>
          <a:p>
            <a:endParaRPr lang="en-US" sz="800" dirty="0" smtClean="0"/>
          </a:p>
          <a:p>
            <a:r>
              <a:rPr lang="en-US" dirty="0" smtClean="0"/>
              <a:t>2.) </a:t>
            </a:r>
            <a:r>
              <a:rPr lang="en-US" b="1" dirty="0" smtClean="0"/>
              <a:t>Traveler’s First Name</a:t>
            </a:r>
            <a:r>
              <a:rPr lang="en-US" dirty="0" smtClean="0"/>
              <a:t>: “ *first name* “</a:t>
            </a:r>
          </a:p>
          <a:p>
            <a:endParaRPr lang="en-US" sz="900" dirty="0" smtClean="0"/>
          </a:p>
          <a:p>
            <a:r>
              <a:rPr lang="en-US" dirty="0" smtClean="0"/>
              <a:t>3.) </a:t>
            </a:r>
            <a:r>
              <a:rPr lang="en-US" b="1" dirty="0" smtClean="0"/>
              <a:t>Traveler’s Last Name</a:t>
            </a:r>
            <a:r>
              <a:rPr lang="en-US" dirty="0" smtClean="0"/>
              <a:t>:  “ *last name* “</a:t>
            </a:r>
          </a:p>
          <a:p>
            <a:endParaRPr lang="en-US" sz="900" dirty="0" smtClean="0"/>
          </a:p>
          <a:p>
            <a:r>
              <a:rPr lang="en-US" dirty="0" smtClean="0"/>
              <a:t>4.) </a:t>
            </a:r>
            <a:r>
              <a:rPr lang="en-US" b="1" dirty="0" smtClean="0"/>
              <a:t>Search</a:t>
            </a:r>
          </a:p>
          <a:p>
            <a:endParaRPr lang="en-US" sz="900" dirty="0" smtClean="0"/>
          </a:p>
          <a:p>
            <a:r>
              <a:rPr lang="en-US" dirty="0" smtClean="0"/>
              <a:t>5.) </a:t>
            </a:r>
            <a:r>
              <a:rPr lang="en-US" i="1" dirty="0" smtClean="0"/>
              <a:t>List of names will appear </a:t>
            </a:r>
          </a:p>
          <a:p>
            <a:endParaRPr lang="en-US" sz="800" dirty="0" smtClean="0"/>
          </a:p>
          <a:p>
            <a:r>
              <a:rPr lang="en-US" dirty="0" smtClean="0"/>
              <a:t>6.) “</a:t>
            </a:r>
            <a:r>
              <a:rPr lang="en-US" b="1" dirty="0" smtClean="0"/>
              <a:t>Return Value</a:t>
            </a:r>
            <a:r>
              <a:rPr lang="en-US" dirty="0" smtClean="0"/>
              <a:t>” of correct Person</a:t>
            </a:r>
          </a:p>
          <a:p>
            <a:endParaRPr lang="en-US" dirty="0"/>
          </a:p>
        </p:txBody>
      </p:sp>
      <p:graphicFrame>
        <p:nvGraphicFramePr>
          <p:cNvPr id="5" name="Picture Placeholder 4"/>
          <p:cNvGraphicFramePr>
            <a:graphicFrameLocks noGrp="1" noChangeAspect="1"/>
          </p:cNvGraphicFramePr>
          <p:nvPr>
            <p:ph type="pic" idx="1"/>
            <p:extLst>
              <p:ext uri="{D42A27DB-BD31-4B8C-83A1-F6EECF244321}">
                <p14:modId xmlns:p14="http://schemas.microsoft.com/office/powerpoint/2010/main" val="1463704774"/>
              </p:ext>
            </p:extLst>
          </p:nvPr>
        </p:nvGraphicFramePr>
        <p:xfrm>
          <a:off x="223533" y="766429"/>
          <a:ext cx="8686800" cy="3362325"/>
        </p:xfrm>
        <a:graphic>
          <a:graphicData uri="http://schemas.openxmlformats.org/presentationml/2006/ole">
            <mc:AlternateContent xmlns:mc="http://schemas.openxmlformats.org/markup-compatibility/2006">
              <mc:Choice xmlns:v="urn:schemas-microsoft-com:vml" Requires="v">
                <p:oleObj spid="_x0000_s1031" name="Acrobat Document" r:id="rId3" imgW="15725602" imgH="6086234" progId="Acrobat.Document.DC">
                  <p:embed/>
                </p:oleObj>
              </mc:Choice>
              <mc:Fallback>
                <p:oleObj name="Acrobat Document" r:id="rId3" imgW="15725602" imgH="6086234" progId="Acrobat.Document.DC">
                  <p:embed/>
                  <p:pic>
                    <p:nvPicPr>
                      <p:cNvPr id="0" name=""/>
                      <p:cNvPicPr/>
                      <p:nvPr/>
                    </p:nvPicPr>
                    <p:blipFill>
                      <a:blip r:embed="rId4"/>
                      <a:stretch>
                        <a:fillRect/>
                      </a:stretch>
                    </p:blipFill>
                    <p:spPr>
                      <a:xfrm>
                        <a:off x="223533" y="766429"/>
                        <a:ext cx="8686800" cy="3362325"/>
                      </a:xfrm>
                      <a:prstGeom prst="rect">
                        <a:avLst/>
                      </a:prstGeom>
                    </p:spPr>
                  </p:pic>
                </p:oleObj>
              </mc:Fallback>
            </mc:AlternateContent>
          </a:graphicData>
        </a:graphic>
      </p:graphicFrame>
      <p:sp>
        <p:nvSpPr>
          <p:cNvPr id="3" name="Down Arrow 2"/>
          <p:cNvSpPr/>
          <p:nvPr/>
        </p:nvSpPr>
        <p:spPr>
          <a:xfrm>
            <a:off x="4369776" y="1006719"/>
            <a:ext cx="149469" cy="39565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a:off x="2356338" y="1804357"/>
            <a:ext cx="527539" cy="18956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7" name="Right Arrow 6"/>
          <p:cNvSpPr/>
          <p:nvPr/>
        </p:nvSpPr>
        <p:spPr>
          <a:xfrm>
            <a:off x="3481754" y="2903396"/>
            <a:ext cx="413238" cy="18956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Curved Right Arrow 8"/>
          <p:cNvSpPr/>
          <p:nvPr/>
        </p:nvSpPr>
        <p:spPr>
          <a:xfrm rot="368394">
            <a:off x="86581" y="3092958"/>
            <a:ext cx="273904" cy="591019"/>
          </a:xfrm>
          <a:prstGeom prst="curved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solidFill>
                <a:schemeClr val="tx1"/>
              </a:solidFill>
            </a:endParaRPr>
          </a:p>
        </p:txBody>
      </p:sp>
      <p:sp>
        <p:nvSpPr>
          <p:cNvPr id="10" name="5-Point Star 9"/>
          <p:cNvSpPr/>
          <p:nvPr/>
        </p:nvSpPr>
        <p:spPr>
          <a:xfrm>
            <a:off x="1556238" y="4263213"/>
            <a:ext cx="316524" cy="298407"/>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5-Point Star 10"/>
          <p:cNvSpPr/>
          <p:nvPr/>
        </p:nvSpPr>
        <p:spPr>
          <a:xfrm>
            <a:off x="1556239" y="4886934"/>
            <a:ext cx="316523" cy="298939"/>
          </a:xfrm>
          <a:prstGeom prst="star5">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 name="5-Point Star 11"/>
          <p:cNvSpPr/>
          <p:nvPr/>
        </p:nvSpPr>
        <p:spPr>
          <a:xfrm>
            <a:off x="1556238" y="5433647"/>
            <a:ext cx="298939" cy="290146"/>
          </a:xfrm>
          <a:prstGeom prst="star5">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3" name="5-Point Star 12"/>
          <p:cNvSpPr/>
          <p:nvPr/>
        </p:nvSpPr>
        <p:spPr>
          <a:xfrm>
            <a:off x="1542378" y="6133429"/>
            <a:ext cx="312799" cy="323725"/>
          </a:xfrm>
          <a:prstGeom prst="star5">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387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30742" y="4911192"/>
            <a:ext cx="5486400" cy="1252918"/>
          </a:xfrm>
        </p:spPr>
        <p:txBody>
          <a:bodyPr>
            <a:normAutofit fontScale="92500" lnSpcReduction="10000"/>
          </a:bodyPr>
          <a:lstStyle/>
          <a:p>
            <a:pPr algn="ctr"/>
            <a:r>
              <a:rPr lang="en-US" b="1" dirty="0" smtClean="0"/>
              <a:t>PAYMENT INFORMATION</a:t>
            </a:r>
          </a:p>
          <a:p>
            <a:r>
              <a:rPr lang="en-US" dirty="0" smtClean="0"/>
              <a:t>1.)  Name and address of Traveler will populate</a:t>
            </a:r>
          </a:p>
          <a:p>
            <a:endParaRPr lang="en-US" sz="800" dirty="0" smtClean="0"/>
          </a:p>
          <a:p>
            <a:r>
              <a:rPr lang="en-US" dirty="0" smtClean="0"/>
              <a:t>2.)  </a:t>
            </a:r>
            <a:r>
              <a:rPr lang="en-US" b="1" dirty="0" smtClean="0"/>
              <a:t>Check Amount</a:t>
            </a:r>
            <a:r>
              <a:rPr lang="en-US" dirty="0" smtClean="0"/>
              <a:t>:  Enter full amount</a:t>
            </a:r>
          </a:p>
          <a:p>
            <a:endParaRPr lang="en-US" sz="900" dirty="0" smtClean="0"/>
          </a:p>
          <a:p>
            <a:r>
              <a:rPr lang="en-US" dirty="0" smtClean="0"/>
              <a:t>3.)  </a:t>
            </a:r>
            <a:r>
              <a:rPr lang="en-US" b="1" dirty="0" smtClean="0"/>
              <a:t>Check Stub Text</a:t>
            </a:r>
            <a:r>
              <a:rPr lang="en-US" dirty="0" smtClean="0"/>
              <a:t>:  Brief Description</a:t>
            </a:r>
            <a:endParaRPr lang="en-US" dirty="0"/>
          </a:p>
        </p:txBody>
      </p:sp>
      <p:graphicFrame>
        <p:nvGraphicFramePr>
          <p:cNvPr id="5" name="Picture Placeholder 4"/>
          <p:cNvGraphicFramePr>
            <a:graphicFrameLocks noGrp="1" noChangeAspect="1"/>
          </p:cNvGraphicFramePr>
          <p:nvPr>
            <p:ph type="pic" idx="1"/>
            <p:extLst>
              <p:ext uri="{D42A27DB-BD31-4B8C-83A1-F6EECF244321}">
                <p14:modId xmlns:p14="http://schemas.microsoft.com/office/powerpoint/2010/main" val="2124325101"/>
              </p:ext>
            </p:extLst>
          </p:nvPr>
        </p:nvGraphicFramePr>
        <p:xfrm>
          <a:off x="146050" y="800832"/>
          <a:ext cx="8851900" cy="4018407"/>
        </p:xfrm>
        <a:graphic>
          <a:graphicData uri="http://schemas.openxmlformats.org/presentationml/2006/ole">
            <mc:AlternateContent xmlns:mc="http://schemas.openxmlformats.org/markup-compatibility/2006">
              <mc:Choice xmlns:v="urn:schemas-microsoft-com:vml" Requires="v">
                <p:oleObj spid="_x0000_s7175" name="Acrobat Document" r:id="rId3" imgW="15163671" imgH="6038593" progId="Acrobat.Document.DC">
                  <p:embed/>
                </p:oleObj>
              </mc:Choice>
              <mc:Fallback>
                <p:oleObj name="Acrobat Document" r:id="rId3" imgW="15163671" imgH="6038593" progId="Acrobat.Document.DC">
                  <p:embed/>
                  <p:pic>
                    <p:nvPicPr>
                      <p:cNvPr id="0" name=""/>
                      <p:cNvPicPr/>
                      <p:nvPr/>
                    </p:nvPicPr>
                    <p:blipFill>
                      <a:blip r:embed="rId4"/>
                      <a:stretch>
                        <a:fillRect/>
                      </a:stretch>
                    </p:blipFill>
                    <p:spPr>
                      <a:xfrm>
                        <a:off x="146050" y="800832"/>
                        <a:ext cx="8851900" cy="4018407"/>
                      </a:xfrm>
                      <a:prstGeom prst="rect">
                        <a:avLst/>
                      </a:prstGeom>
                    </p:spPr>
                  </p:pic>
                </p:oleObj>
              </mc:Fallback>
            </mc:AlternateContent>
          </a:graphicData>
        </a:graphic>
      </p:graphicFrame>
      <p:sp>
        <p:nvSpPr>
          <p:cNvPr id="2" name="Right Arrow 1"/>
          <p:cNvSpPr/>
          <p:nvPr/>
        </p:nvSpPr>
        <p:spPr>
          <a:xfrm rot="10339338">
            <a:off x="2497017" y="2795095"/>
            <a:ext cx="518747" cy="17055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ight Arrow 2"/>
          <p:cNvSpPr/>
          <p:nvPr/>
        </p:nvSpPr>
        <p:spPr>
          <a:xfrm rot="496245">
            <a:off x="1345224" y="3952142"/>
            <a:ext cx="580292" cy="23739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5-Point Star 5"/>
          <p:cNvSpPr/>
          <p:nvPr/>
        </p:nvSpPr>
        <p:spPr>
          <a:xfrm>
            <a:off x="1504156" y="5378638"/>
            <a:ext cx="262427" cy="318026"/>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5-Point Star 6"/>
          <p:cNvSpPr/>
          <p:nvPr/>
        </p:nvSpPr>
        <p:spPr>
          <a:xfrm>
            <a:off x="1497057" y="5784938"/>
            <a:ext cx="276623" cy="290898"/>
          </a:xfrm>
          <a:prstGeom prst="star5">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4022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92288" y="2946399"/>
            <a:ext cx="5486400" cy="3595077"/>
          </a:xfrm>
        </p:spPr>
        <p:txBody>
          <a:bodyPr>
            <a:normAutofit lnSpcReduction="10000"/>
          </a:bodyPr>
          <a:lstStyle/>
          <a:p>
            <a:pPr algn="ctr"/>
            <a:r>
              <a:rPr lang="en-US" b="1" dirty="0" smtClean="0"/>
              <a:t>ACCOUNTING LINES</a:t>
            </a:r>
          </a:p>
          <a:p>
            <a:r>
              <a:rPr lang="en-US" dirty="0" smtClean="0"/>
              <a:t>1.)  </a:t>
            </a:r>
            <a:r>
              <a:rPr lang="en-US" b="1" dirty="0" smtClean="0"/>
              <a:t>Chart</a:t>
            </a:r>
            <a:r>
              <a:rPr lang="en-US" dirty="0" smtClean="0"/>
              <a:t>:  Down arrow – choose “UA”</a:t>
            </a:r>
          </a:p>
          <a:p>
            <a:endParaRPr lang="en-US" sz="900" dirty="0" smtClean="0"/>
          </a:p>
          <a:p>
            <a:r>
              <a:rPr lang="en-US" dirty="0" smtClean="0"/>
              <a:t>2.)  </a:t>
            </a:r>
            <a:r>
              <a:rPr lang="en-US" b="1" dirty="0" smtClean="0"/>
              <a:t>Account</a:t>
            </a:r>
            <a:r>
              <a:rPr lang="en-US" dirty="0" smtClean="0"/>
              <a:t>:  Account number </a:t>
            </a:r>
          </a:p>
          <a:p>
            <a:endParaRPr lang="en-US" sz="900" dirty="0" smtClean="0"/>
          </a:p>
          <a:p>
            <a:r>
              <a:rPr lang="en-US" dirty="0" smtClean="0"/>
              <a:t>3.)  </a:t>
            </a:r>
            <a:r>
              <a:rPr lang="en-US" b="1" dirty="0" smtClean="0"/>
              <a:t>Object</a:t>
            </a:r>
            <a:r>
              <a:rPr lang="en-US" dirty="0" smtClean="0"/>
              <a:t>:  Object Code </a:t>
            </a:r>
          </a:p>
          <a:p>
            <a:pPr marL="742950" lvl="1" indent="-285750">
              <a:buFont typeface="Wingdings" panose="05000000000000000000" pitchFamily="2" charset="2"/>
              <a:buChar char="§"/>
            </a:pPr>
            <a:r>
              <a:rPr lang="en-US" dirty="0" smtClean="0"/>
              <a:t>6140 – Instate Travel</a:t>
            </a:r>
          </a:p>
          <a:p>
            <a:pPr marL="742950" lvl="1" indent="-285750">
              <a:buFont typeface="Wingdings" panose="05000000000000000000" pitchFamily="2" charset="2"/>
              <a:buChar char="§"/>
            </a:pPr>
            <a:r>
              <a:rPr lang="en-US" dirty="0" smtClean="0"/>
              <a:t>6240 – Out of State Travel</a:t>
            </a:r>
          </a:p>
          <a:p>
            <a:pPr marL="742950" lvl="1" indent="-285750">
              <a:buFont typeface="Wingdings" panose="05000000000000000000" pitchFamily="2" charset="2"/>
              <a:buChar char="§"/>
            </a:pPr>
            <a:r>
              <a:rPr lang="en-US" dirty="0" smtClean="0"/>
              <a:t>6340 – Foreign Travel</a:t>
            </a:r>
          </a:p>
          <a:p>
            <a:pPr lvl="1"/>
            <a:endParaRPr lang="en-US" sz="900" dirty="0" smtClean="0"/>
          </a:p>
          <a:p>
            <a:r>
              <a:rPr lang="en-US" dirty="0" smtClean="0"/>
              <a:t>4.)  </a:t>
            </a:r>
            <a:r>
              <a:rPr lang="en-US" b="1" dirty="0" smtClean="0"/>
              <a:t>Amount</a:t>
            </a:r>
            <a:r>
              <a:rPr lang="en-US" dirty="0" smtClean="0"/>
              <a:t>: Full amount of reimbursement</a:t>
            </a:r>
          </a:p>
          <a:p>
            <a:endParaRPr lang="en-US" sz="900" dirty="0" smtClean="0"/>
          </a:p>
          <a:p>
            <a:r>
              <a:rPr lang="en-US" dirty="0" smtClean="0"/>
              <a:t>5.) </a:t>
            </a:r>
            <a:r>
              <a:rPr lang="en-US" b="1" dirty="0" smtClean="0"/>
              <a:t>Line Description</a:t>
            </a:r>
            <a:r>
              <a:rPr lang="en-US" dirty="0" smtClean="0"/>
              <a:t>:  Brief Description </a:t>
            </a:r>
          </a:p>
          <a:p>
            <a:endParaRPr lang="en-US" sz="900" dirty="0" smtClean="0"/>
          </a:p>
          <a:p>
            <a:r>
              <a:rPr lang="en-US" dirty="0" smtClean="0"/>
              <a:t>6.) </a:t>
            </a:r>
            <a:r>
              <a:rPr lang="en-US" b="1" dirty="0" smtClean="0"/>
              <a:t>Invoice Number</a:t>
            </a:r>
            <a:r>
              <a:rPr lang="en-US" dirty="0" smtClean="0"/>
              <a:t>:  “TA# - EXP – End date of Trip”</a:t>
            </a:r>
          </a:p>
          <a:p>
            <a:endParaRPr lang="en-US" sz="1000" dirty="0" smtClean="0"/>
          </a:p>
          <a:p>
            <a:r>
              <a:rPr lang="en-US" dirty="0" smtClean="0"/>
              <a:t>7.) </a:t>
            </a:r>
            <a:r>
              <a:rPr lang="en-US" b="1" dirty="0" smtClean="0"/>
              <a:t>Actions</a:t>
            </a:r>
            <a:r>
              <a:rPr lang="en-US" dirty="0" smtClean="0"/>
              <a:t>:  “+” </a:t>
            </a:r>
          </a:p>
          <a:p>
            <a:endParaRPr lang="en-US" dirty="0"/>
          </a:p>
        </p:txBody>
      </p:sp>
      <p:graphicFrame>
        <p:nvGraphicFramePr>
          <p:cNvPr id="5" name="Picture Placeholder 4"/>
          <p:cNvGraphicFramePr>
            <a:graphicFrameLocks noGrp="1" noChangeAspect="1"/>
          </p:cNvGraphicFramePr>
          <p:nvPr>
            <p:ph type="pic" idx="1"/>
            <p:extLst>
              <p:ext uri="{D42A27DB-BD31-4B8C-83A1-F6EECF244321}">
                <p14:modId xmlns:p14="http://schemas.microsoft.com/office/powerpoint/2010/main" val="1614816864"/>
              </p:ext>
            </p:extLst>
          </p:nvPr>
        </p:nvGraphicFramePr>
        <p:xfrm>
          <a:off x="146050" y="850392"/>
          <a:ext cx="8778875" cy="2096008"/>
        </p:xfrm>
        <a:graphic>
          <a:graphicData uri="http://schemas.openxmlformats.org/presentationml/2006/ole">
            <mc:AlternateContent xmlns:mc="http://schemas.openxmlformats.org/markup-compatibility/2006">
              <mc:Choice xmlns:v="urn:schemas-microsoft-com:vml" Requires="v">
                <p:oleObj spid="_x0000_s2055" name="Acrobat Document" r:id="rId3" imgW="15296965" imgH="2895294" progId="Acrobat.Document.DC">
                  <p:embed/>
                </p:oleObj>
              </mc:Choice>
              <mc:Fallback>
                <p:oleObj name="Acrobat Document" r:id="rId3" imgW="15296965" imgH="2895294" progId="Acrobat.Document.DC">
                  <p:embed/>
                  <p:pic>
                    <p:nvPicPr>
                      <p:cNvPr id="0" name=""/>
                      <p:cNvPicPr/>
                      <p:nvPr/>
                    </p:nvPicPr>
                    <p:blipFill>
                      <a:blip r:embed="rId4"/>
                      <a:stretch>
                        <a:fillRect/>
                      </a:stretch>
                    </p:blipFill>
                    <p:spPr>
                      <a:xfrm>
                        <a:off x="146050" y="850392"/>
                        <a:ext cx="8778875" cy="2096008"/>
                      </a:xfrm>
                      <a:prstGeom prst="rect">
                        <a:avLst/>
                      </a:prstGeom>
                    </p:spPr>
                  </p:pic>
                </p:oleObj>
              </mc:Fallback>
            </mc:AlternateContent>
          </a:graphicData>
        </a:graphic>
      </p:graphicFrame>
    </p:spTree>
    <p:extLst>
      <p:ext uri="{BB962C8B-B14F-4D97-AF65-F5344CB8AC3E}">
        <p14:creationId xmlns:p14="http://schemas.microsoft.com/office/powerpoint/2010/main" val="537988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93365" y="3474945"/>
            <a:ext cx="7050534" cy="3151462"/>
          </a:xfrm>
          <a:prstGeom prst="rect">
            <a:avLst/>
          </a:prstGeom>
        </p:spPr>
      </p:pic>
      <p:pic>
        <p:nvPicPr>
          <p:cNvPr id="4" name="Picture 3"/>
          <p:cNvPicPr>
            <a:picLocks noChangeAspect="1"/>
          </p:cNvPicPr>
          <p:nvPr/>
        </p:nvPicPr>
        <p:blipFill>
          <a:blip r:embed="rId3"/>
          <a:stretch>
            <a:fillRect/>
          </a:stretch>
        </p:blipFill>
        <p:spPr>
          <a:xfrm>
            <a:off x="4712676" y="866166"/>
            <a:ext cx="3903785" cy="2608779"/>
          </a:xfrm>
          <a:prstGeom prst="rect">
            <a:avLst/>
          </a:prstGeom>
        </p:spPr>
      </p:pic>
      <p:sp>
        <p:nvSpPr>
          <p:cNvPr id="5" name="TextBox 4"/>
          <p:cNvSpPr txBox="1"/>
          <p:nvPr/>
        </p:nvSpPr>
        <p:spPr>
          <a:xfrm>
            <a:off x="338504" y="2372144"/>
            <a:ext cx="3894992" cy="584775"/>
          </a:xfrm>
          <a:prstGeom prst="rect">
            <a:avLst/>
          </a:prstGeom>
          <a:noFill/>
        </p:spPr>
        <p:txBody>
          <a:bodyPr wrap="square" rtlCol="0">
            <a:spAutoFit/>
          </a:bodyPr>
          <a:lstStyle/>
          <a:p>
            <a:r>
              <a:rPr lang="en-US" sz="1600" i="1" dirty="0" smtClean="0"/>
              <a:t>You will receive an email with the link to the One Drive EPIBIOS TRAVEL folder</a:t>
            </a:r>
            <a:endParaRPr lang="en-US" sz="1600" i="1" dirty="0"/>
          </a:p>
        </p:txBody>
      </p:sp>
      <p:sp>
        <p:nvSpPr>
          <p:cNvPr id="6" name="TextBox 5"/>
          <p:cNvSpPr txBox="1"/>
          <p:nvPr/>
        </p:nvSpPr>
        <p:spPr>
          <a:xfrm>
            <a:off x="413240" y="1292469"/>
            <a:ext cx="3613638" cy="646331"/>
          </a:xfrm>
          <a:prstGeom prst="rect">
            <a:avLst/>
          </a:prstGeom>
          <a:noFill/>
        </p:spPr>
        <p:txBody>
          <a:bodyPr wrap="square" rtlCol="0">
            <a:spAutoFit/>
          </a:bodyPr>
          <a:lstStyle/>
          <a:p>
            <a:r>
              <a:rPr lang="en-US" dirty="0" smtClean="0"/>
              <a:t>You can access the EPI/BIOS travel forms on One Drive:</a:t>
            </a:r>
            <a:endParaRPr lang="en-US" dirty="0"/>
          </a:p>
        </p:txBody>
      </p:sp>
      <p:sp>
        <p:nvSpPr>
          <p:cNvPr id="7" name="Right Arrow 6"/>
          <p:cNvSpPr/>
          <p:nvPr/>
        </p:nvSpPr>
        <p:spPr>
          <a:xfrm rot="19820057">
            <a:off x="4142702" y="2309224"/>
            <a:ext cx="641840" cy="30773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618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62237" y="4927209"/>
            <a:ext cx="8399465" cy="1886829"/>
          </a:xfrm>
        </p:spPr>
        <p:txBody>
          <a:bodyPr>
            <a:normAutofit lnSpcReduction="10000"/>
          </a:bodyPr>
          <a:lstStyle/>
          <a:p>
            <a:r>
              <a:rPr lang="en-US" sz="1200" dirty="0" smtClean="0"/>
              <a:t>1.)  </a:t>
            </a:r>
            <a:r>
              <a:rPr lang="en-US" sz="1200" b="1" dirty="0" smtClean="0"/>
              <a:t>TRAVELERS INFORMATION</a:t>
            </a:r>
            <a:r>
              <a:rPr lang="en-US" sz="1200" dirty="0" smtClean="0"/>
              <a:t>:  Name – Business Purpose – Destination – Organization Name</a:t>
            </a:r>
          </a:p>
          <a:p>
            <a:r>
              <a:rPr lang="en-US" sz="1200" dirty="0" smtClean="0"/>
              <a:t>2.)  Destination: </a:t>
            </a:r>
          </a:p>
          <a:p>
            <a:pPr marL="285750" indent="-285750">
              <a:buFont typeface="Wingdings" panose="05000000000000000000" pitchFamily="2" charset="2"/>
              <a:buChar char="q"/>
            </a:pPr>
            <a:r>
              <a:rPr lang="en-US" sz="1200" dirty="0" smtClean="0"/>
              <a:t>From:  City – State – Country – Date and Time (left from Tucson)</a:t>
            </a:r>
          </a:p>
          <a:p>
            <a:pPr marL="285750" indent="-285750">
              <a:buFont typeface="Wingdings" panose="05000000000000000000" pitchFamily="2" charset="2"/>
              <a:buChar char="q"/>
            </a:pPr>
            <a:r>
              <a:rPr lang="en-US" sz="1200" dirty="0" smtClean="0"/>
              <a:t>To:  City – State – Country – Date and Time (returned to Tucson)</a:t>
            </a:r>
          </a:p>
          <a:p>
            <a:r>
              <a:rPr lang="en-US" sz="1200" dirty="0" smtClean="0"/>
              <a:t>3.)  Travelers Expenses </a:t>
            </a:r>
          </a:p>
          <a:p>
            <a:pPr marL="285750" indent="-285750">
              <a:buFont typeface="Wingdings" panose="05000000000000000000" pitchFamily="2" charset="2"/>
              <a:buChar char="q"/>
            </a:pPr>
            <a:r>
              <a:rPr lang="en-US" sz="1200" dirty="0" smtClean="0"/>
              <a:t>Type:  Arrow down – “OTHER”</a:t>
            </a:r>
          </a:p>
          <a:p>
            <a:pPr marL="285750" indent="-285750">
              <a:buFont typeface="Wingdings" panose="05000000000000000000" pitchFamily="2" charset="2"/>
              <a:buChar char="q"/>
            </a:pPr>
            <a:r>
              <a:rPr lang="en-US" sz="1200" dirty="0" smtClean="0"/>
              <a:t>Company:  “OTHER”</a:t>
            </a:r>
          </a:p>
          <a:p>
            <a:pPr marL="285750" indent="-285750">
              <a:buFont typeface="Wingdings" panose="05000000000000000000" pitchFamily="2" charset="2"/>
              <a:buChar char="q"/>
            </a:pPr>
            <a:r>
              <a:rPr lang="en-US" sz="1200" dirty="0" smtClean="0"/>
              <a:t>Amount:  Full Amount of Reimbursement</a:t>
            </a:r>
          </a:p>
          <a:p>
            <a:r>
              <a:rPr lang="en-US" sz="1200" dirty="0" smtClean="0"/>
              <a:t>4.)  “Add” - Enter</a:t>
            </a:r>
            <a:endParaRPr lang="en-US" sz="1200" dirty="0"/>
          </a:p>
          <a:p>
            <a:endParaRPr lang="en-US" dirty="0" smtClean="0"/>
          </a:p>
          <a:p>
            <a:endParaRPr lang="en-US" dirty="0"/>
          </a:p>
        </p:txBody>
      </p:sp>
      <p:graphicFrame>
        <p:nvGraphicFramePr>
          <p:cNvPr id="5" name="Picture Placeholder 4"/>
          <p:cNvGraphicFramePr>
            <a:graphicFrameLocks noGrp="1" noChangeAspect="1"/>
          </p:cNvGraphicFramePr>
          <p:nvPr>
            <p:ph type="pic" idx="1"/>
            <p:extLst>
              <p:ext uri="{D42A27DB-BD31-4B8C-83A1-F6EECF244321}">
                <p14:modId xmlns:p14="http://schemas.microsoft.com/office/powerpoint/2010/main" val="455498983"/>
              </p:ext>
            </p:extLst>
          </p:nvPr>
        </p:nvGraphicFramePr>
        <p:xfrm>
          <a:off x="323860" y="839841"/>
          <a:ext cx="8741663" cy="4087368"/>
        </p:xfrm>
        <a:graphic>
          <a:graphicData uri="http://schemas.openxmlformats.org/presentationml/2006/ole">
            <mc:AlternateContent xmlns:mc="http://schemas.openxmlformats.org/markup-compatibility/2006">
              <mc:Choice xmlns:v="urn:schemas-microsoft-com:vml" Requires="v">
                <p:oleObj spid="_x0000_s6151" name="Acrobat Document" r:id="rId3" imgW="15325721" imgH="12182266" progId="Acrobat.Document.DC">
                  <p:embed/>
                </p:oleObj>
              </mc:Choice>
              <mc:Fallback>
                <p:oleObj name="Acrobat Document" r:id="rId3" imgW="15325721" imgH="12182266" progId="Acrobat.Document.DC">
                  <p:embed/>
                  <p:pic>
                    <p:nvPicPr>
                      <p:cNvPr id="0" name=""/>
                      <p:cNvPicPr/>
                      <p:nvPr/>
                    </p:nvPicPr>
                    <p:blipFill>
                      <a:blip r:embed="rId4"/>
                      <a:stretch>
                        <a:fillRect/>
                      </a:stretch>
                    </p:blipFill>
                    <p:spPr>
                      <a:xfrm>
                        <a:off x="323860" y="839841"/>
                        <a:ext cx="8741663" cy="4087368"/>
                      </a:xfrm>
                      <a:prstGeom prst="rect">
                        <a:avLst/>
                      </a:prstGeom>
                    </p:spPr>
                  </p:pic>
                </p:oleObj>
              </mc:Fallback>
            </mc:AlternateContent>
          </a:graphicData>
        </a:graphic>
      </p:graphicFrame>
      <p:sp>
        <p:nvSpPr>
          <p:cNvPr id="2" name="Right Arrow 1"/>
          <p:cNvSpPr/>
          <p:nvPr/>
        </p:nvSpPr>
        <p:spPr>
          <a:xfrm>
            <a:off x="1688123" y="1349091"/>
            <a:ext cx="773723" cy="24231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5-Point Star 2"/>
          <p:cNvSpPr/>
          <p:nvPr/>
        </p:nvSpPr>
        <p:spPr>
          <a:xfrm>
            <a:off x="547459" y="4927208"/>
            <a:ext cx="175142" cy="207499"/>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rot="1272768">
            <a:off x="129902" y="1802423"/>
            <a:ext cx="387916" cy="386861"/>
          </a:xfrm>
          <a:prstGeom prst="rightArrow">
            <a:avLst>
              <a:gd name="adj1" fmla="val 0"/>
              <a:gd name="adj2" fmla="val 50000"/>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5-Point Star 6"/>
          <p:cNvSpPr/>
          <p:nvPr/>
        </p:nvSpPr>
        <p:spPr>
          <a:xfrm>
            <a:off x="530881" y="5393126"/>
            <a:ext cx="175142" cy="202223"/>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Arrow 7"/>
          <p:cNvSpPr/>
          <p:nvPr/>
        </p:nvSpPr>
        <p:spPr>
          <a:xfrm rot="2854162">
            <a:off x="47636" y="3114454"/>
            <a:ext cx="651275" cy="187664"/>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5-Point Star 8"/>
          <p:cNvSpPr/>
          <p:nvPr/>
        </p:nvSpPr>
        <p:spPr>
          <a:xfrm>
            <a:off x="497823" y="6061266"/>
            <a:ext cx="164415" cy="187904"/>
          </a:xfrm>
          <a:prstGeom prst="star5">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8058150" y="3216754"/>
            <a:ext cx="219807" cy="491841"/>
          </a:xfrm>
          <a:prstGeom prst="down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5-Point Star 10"/>
          <p:cNvSpPr/>
          <p:nvPr/>
        </p:nvSpPr>
        <p:spPr>
          <a:xfrm>
            <a:off x="530881" y="6565015"/>
            <a:ext cx="154215" cy="169893"/>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91201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91640" y="3703320"/>
            <a:ext cx="5587048" cy="3008376"/>
          </a:xfrm>
        </p:spPr>
        <p:txBody>
          <a:bodyPr/>
          <a:lstStyle/>
          <a:p>
            <a:pPr algn="ctr"/>
            <a:r>
              <a:rPr lang="en-US" b="1" dirty="0" smtClean="0"/>
              <a:t>NOTES AND ATTACHMENTS</a:t>
            </a:r>
          </a:p>
          <a:p>
            <a:pPr algn="ctr"/>
            <a:r>
              <a:rPr lang="en-US" dirty="0" smtClean="0"/>
              <a:t>Enter all pertinent information</a:t>
            </a:r>
          </a:p>
          <a:p>
            <a:r>
              <a:rPr lang="en-US" dirty="0" smtClean="0"/>
              <a:t>Examples: </a:t>
            </a:r>
          </a:p>
          <a:p>
            <a:pPr marL="285750" indent="-285750">
              <a:buFont typeface="Wingdings" panose="05000000000000000000" pitchFamily="2" charset="2"/>
              <a:buChar char="q"/>
            </a:pPr>
            <a:r>
              <a:rPr lang="en-US" dirty="0" smtClean="0"/>
              <a:t>Personal days taken and that traveler is not claiming lodging, meal reimbursement, etc.</a:t>
            </a:r>
          </a:p>
          <a:p>
            <a:pPr marL="285750" indent="-285750">
              <a:buFont typeface="Wingdings" panose="05000000000000000000" pitchFamily="2" charset="2"/>
              <a:buChar char="q"/>
            </a:pPr>
            <a:r>
              <a:rPr lang="en-US" dirty="0" smtClean="0"/>
              <a:t>Shared Lodging with (Name of person(s) and their travel authorization #s</a:t>
            </a:r>
          </a:p>
          <a:p>
            <a:endParaRPr lang="en-US" dirty="0"/>
          </a:p>
          <a:p>
            <a:pPr algn="ctr"/>
            <a:r>
              <a:rPr lang="en-US" dirty="0" smtClean="0"/>
              <a:t>Bottom of Screen</a:t>
            </a:r>
          </a:p>
          <a:p>
            <a:r>
              <a:rPr lang="en-US" dirty="0" smtClean="0"/>
              <a:t>1.) Save your document again</a:t>
            </a:r>
          </a:p>
          <a:p>
            <a:r>
              <a:rPr lang="en-US" dirty="0" smtClean="0"/>
              <a:t>2.)  Submit</a:t>
            </a:r>
          </a:p>
          <a:p>
            <a:endParaRPr lang="en-US" dirty="0"/>
          </a:p>
        </p:txBody>
      </p:sp>
      <p:graphicFrame>
        <p:nvGraphicFramePr>
          <p:cNvPr id="6" name="Picture Placeholder 5"/>
          <p:cNvGraphicFramePr>
            <a:graphicFrameLocks noGrp="1" noChangeAspect="1"/>
          </p:cNvGraphicFramePr>
          <p:nvPr>
            <p:ph type="pic" idx="1"/>
            <p:extLst>
              <p:ext uri="{D42A27DB-BD31-4B8C-83A1-F6EECF244321}">
                <p14:modId xmlns:p14="http://schemas.microsoft.com/office/powerpoint/2010/main" val="2461162495"/>
              </p:ext>
            </p:extLst>
          </p:nvPr>
        </p:nvGraphicFramePr>
        <p:xfrm>
          <a:off x="247650" y="978408"/>
          <a:ext cx="8567166" cy="2560320"/>
        </p:xfrm>
        <a:graphic>
          <a:graphicData uri="http://schemas.openxmlformats.org/presentationml/2006/ole">
            <mc:AlternateContent xmlns:mc="http://schemas.openxmlformats.org/markup-compatibility/2006">
              <mc:Choice xmlns:v="urn:schemas-microsoft-com:vml" Requires="v">
                <p:oleObj spid="_x0000_s5127" name="Acrobat Document" r:id="rId3" imgW="15249263" imgH="2152634" progId="Acrobat.Document.DC">
                  <p:embed/>
                </p:oleObj>
              </mc:Choice>
              <mc:Fallback>
                <p:oleObj name="Acrobat Document" r:id="rId3" imgW="15249263" imgH="2152634" progId="Acrobat.Document.DC">
                  <p:embed/>
                  <p:pic>
                    <p:nvPicPr>
                      <p:cNvPr id="0" name=""/>
                      <p:cNvPicPr/>
                      <p:nvPr/>
                    </p:nvPicPr>
                    <p:blipFill>
                      <a:blip r:embed="rId4"/>
                      <a:stretch>
                        <a:fillRect/>
                      </a:stretch>
                    </p:blipFill>
                    <p:spPr>
                      <a:xfrm>
                        <a:off x="247650" y="978408"/>
                        <a:ext cx="8567166" cy="2560320"/>
                      </a:xfrm>
                      <a:prstGeom prst="rect">
                        <a:avLst/>
                      </a:prstGeom>
                    </p:spPr>
                  </p:pic>
                </p:oleObj>
              </mc:Fallback>
            </mc:AlternateContent>
          </a:graphicData>
        </a:graphic>
      </p:graphicFrame>
    </p:spTree>
    <p:extLst>
      <p:ext uri="{BB962C8B-B14F-4D97-AF65-F5344CB8AC3E}">
        <p14:creationId xmlns:p14="http://schemas.microsoft.com/office/powerpoint/2010/main" val="6887798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92288" y="4754880"/>
            <a:ext cx="5486400" cy="1965960"/>
          </a:xfrm>
        </p:spPr>
        <p:txBody>
          <a:bodyPr/>
          <a:lstStyle/>
          <a:p>
            <a:r>
              <a:rPr lang="en-US" dirty="0" smtClean="0"/>
              <a:t>	If </a:t>
            </a:r>
            <a:r>
              <a:rPr lang="en-US" dirty="0" smtClean="0"/>
              <a:t>you have completed the form successful on the top of the </a:t>
            </a:r>
            <a:r>
              <a:rPr lang="en-US" dirty="0" smtClean="0"/>
              <a:t>	document </a:t>
            </a:r>
            <a:r>
              <a:rPr lang="en-US" dirty="0" smtClean="0"/>
              <a:t>you should have a request to “Print Disbursement </a:t>
            </a:r>
            <a:r>
              <a:rPr lang="en-US" dirty="0" smtClean="0"/>
              <a:t>	Voucher </a:t>
            </a:r>
            <a:r>
              <a:rPr lang="en-US" dirty="0" smtClean="0"/>
              <a:t>Coversheet.”</a:t>
            </a:r>
          </a:p>
          <a:p>
            <a:r>
              <a:rPr lang="en-US" dirty="0" smtClean="0"/>
              <a:t>1.)  Print .pdf</a:t>
            </a:r>
          </a:p>
          <a:p>
            <a:r>
              <a:rPr lang="en-US" dirty="0" smtClean="0"/>
              <a:t>2.)  Attach to Travel Expense Report and Original Receipts </a:t>
            </a:r>
          </a:p>
          <a:p>
            <a:endParaRPr lang="en-US" dirty="0"/>
          </a:p>
          <a:p>
            <a:pPr marL="285750" indent="-285750">
              <a:buFont typeface="Arial" panose="020B0604020202020204" pitchFamily="34" charset="0"/>
              <a:buChar char="•"/>
            </a:pPr>
            <a:r>
              <a:rPr lang="en-US" dirty="0" smtClean="0"/>
              <a:t>If you have an error please email:  </a:t>
            </a:r>
            <a:r>
              <a:rPr lang="en-US" dirty="0" smtClean="0">
                <a:hlinkClick r:id="rId3"/>
              </a:rPr>
              <a:t>amaniscalco@email.arizona.edu</a:t>
            </a:r>
            <a:endParaRPr lang="en-US" dirty="0"/>
          </a:p>
        </p:txBody>
      </p:sp>
      <p:graphicFrame>
        <p:nvGraphicFramePr>
          <p:cNvPr id="7" name="Picture Placeholder 6"/>
          <p:cNvGraphicFramePr>
            <a:graphicFrameLocks noGrp="1" noChangeAspect="1"/>
          </p:cNvGraphicFramePr>
          <p:nvPr>
            <p:ph type="pic" idx="1"/>
            <p:extLst>
              <p:ext uri="{D42A27DB-BD31-4B8C-83A1-F6EECF244321}">
                <p14:modId xmlns:p14="http://schemas.microsoft.com/office/powerpoint/2010/main" val="3159172207"/>
              </p:ext>
            </p:extLst>
          </p:nvPr>
        </p:nvGraphicFramePr>
        <p:xfrm>
          <a:off x="2117725" y="793750"/>
          <a:ext cx="4872038" cy="3851275"/>
        </p:xfrm>
        <a:graphic>
          <a:graphicData uri="http://schemas.openxmlformats.org/presentationml/2006/ole">
            <mc:AlternateContent xmlns:mc="http://schemas.openxmlformats.org/markup-compatibility/2006">
              <mc:Choice xmlns:v="urn:schemas-microsoft-com:vml" Requires="v">
                <p:oleObj spid="_x0000_s10289" name="Acrobat Document" r:id="rId4" imgW="12001500" imgH="9486659" progId="Acrobat.Document.DC">
                  <p:embed/>
                </p:oleObj>
              </mc:Choice>
              <mc:Fallback>
                <p:oleObj name="Acrobat Document" r:id="rId4" imgW="12001500" imgH="9486659" progId="Acrobat.Document.DC">
                  <p:embed/>
                  <p:pic>
                    <p:nvPicPr>
                      <p:cNvPr id="0" name=""/>
                      <p:cNvPicPr/>
                      <p:nvPr/>
                    </p:nvPicPr>
                    <p:blipFill>
                      <a:blip r:embed="rId5"/>
                      <a:stretch>
                        <a:fillRect/>
                      </a:stretch>
                    </p:blipFill>
                    <p:spPr>
                      <a:xfrm>
                        <a:off x="2117725" y="793750"/>
                        <a:ext cx="4872038" cy="3851275"/>
                      </a:xfrm>
                      <a:prstGeom prst="rect">
                        <a:avLst/>
                      </a:prstGeom>
                    </p:spPr>
                  </p:pic>
                </p:oleObj>
              </mc:Fallback>
            </mc:AlternateContent>
          </a:graphicData>
        </a:graphic>
      </p:graphicFrame>
      <p:sp>
        <p:nvSpPr>
          <p:cNvPr id="2" name="Down Arrow 1"/>
          <p:cNvSpPr/>
          <p:nvPr/>
        </p:nvSpPr>
        <p:spPr>
          <a:xfrm rot="20528324">
            <a:off x="4429980" y="923193"/>
            <a:ext cx="211016" cy="492370"/>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5-Point Star 2"/>
          <p:cNvSpPr/>
          <p:nvPr/>
        </p:nvSpPr>
        <p:spPr>
          <a:xfrm>
            <a:off x="1665289" y="4877973"/>
            <a:ext cx="424716" cy="410600"/>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0973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885536"/>
            <a:ext cx="8229600" cy="5378103"/>
          </a:xfrm>
        </p:spPr>
        <p:txBody>
          <a:bodyPr>
            <a:normAutofit/>
          </a:bodyPr>
          <a:lstStyle/>
          <a:p>
            <a:r>
              <a:rPr lang="en-US" sz="1400" dirty="0" smtClean="0"/>
              <a:t>Packet should include the following:</a:t>
            </a:r>
            <a:br>
              <a:rPr lang="en-US" sz="1400" dirty="0" smtClean="0"/>
            </a:br>
            <a:r>
              <a:rPr lang="en-US" sz="1400" dirty="0" smtClean="0"/>
              <a:t>1.) DV Coversheet </a:t>
            </a:r>
            <a:br>
              <a:rPr lang="en-US" sz="1400" dirty="0" smtClean="0"/>
            </a:br>
            <a:r>
              <a:rPr lang="en-US" sz="1400" dirty="0" smtClean="0"/>
              <a:t>2.) Travel Expense Report Completed and signed by the traveler (see fillable .pdf on University of Arizona-Travel</a:t>
            </a:r>
            <a:br>
              <a:rPr lang="en-US" sz="1400" dirty="0" smtClean="0"/>
            </a:br>
            <a:r>
              <a:rPr lang="en-US" sz="1400" dirty="0"/>
              <a:t> </a:t>
            </a:r>
            <a:r>
              <a:rPr lang="en-US" sz="1400" dirty="0" smtClean="0"/>
              <a:t>     website:  </a:t>
            </a:r>
            <a:r>
              <a:rPr lang="en-US" sz="1400" dirty="0" smtClean="0">
                <a:hlinkClick r:id="rId2"/>
              </a:rPr>
              <a:t>https</a:t>
            </a:r>
            <a:r>
              <a:rPr lang="en-US" sz="1400" dirty="0">
                <a:hlinkClick r:id="rId2"/>
              </a:rPr>
              <a:t>://</a:t>
            </a:r>
            <a:r>
              <a:rPr lang="en-US" sz="1400" dirty="0" smtClean="0">
                <a:hlinkClick r:id="rId2"/>
              </a:rPr>
              <a:t>www.fso.arizona.edu/travel</a:t>
            </a:r>
            <a:r>
              <a:rPr lang="en-US" sz="1400" dirty="0" smtClean="0"/>
              <a:t/>
            </a:r>
            <a:br>
              <a:rPr lang="en-US" sz="1400" dirty="0" smtClean="0"/>
            </a:br>
            <a:r>
              <a:rPr lang="en-US" sz="1400" dirty="0" smtClean="0"/>
              <a:t>3.) Conference Brochure and Agenda ; Meeting Agenda </a:t>
            </a:r>
            <a:br>
              <a:rPr lang="en-US" sz="1400" dirty="0" smtClean="0"/>
            </a:br>
            <a:r>
              <a:rPr lang="en-US" sz="1400" dirty="0" smtClean="0"/>
              <a:t>      If you stayed @ a designated lodging the conference brochure must have the lodging listed and the rates</a:t>
            </a:r>
            <a:br>
              <a:rPr lang="en-US" sz="1400" dirty="0" smtClean="0"/>
            </a:br>
            <a:r>
              <a:rPr lang="en-US" sz="1400" dirty="0" smtClean="0"/>
              <a:t>4.) Flight information (if traveled by air) with Traveler's Name; Itinerary; last four digits of credit card paid </a:t>
            </a:r>
            <a:r>
              <a:rPr lang="en-US" sz="1400" dirty="0" smtClean="0"/>
              <a:t>with</a:t>
            </a:r>
            <a:br>
              <a:rPr lang="en-US" sz="1400" dirty="0" smtClean="0"/>
            </a:br>
            <a:r>
              <a:rPr lang="en-US" sz="1400" dirty="0"/>
              <a:t> </a:t>
            </a:r>
            <a:r>
              <a:rPr lang="en-US" sz="1400" dirty="0" smtClean="0"/>
              <a:t>    </a:t>
            </a:r>
            <a:r>
              <a:rPr lang="en-US" sz="1400" dirty="0" smtClean="0"/>
              <a:t> and </a:t>
            </a:r>
            <a:r>
              <a:rPr lang="en-US" sz="1400" dirty="0" smtClean="0"/>
              <a:t>amount paid</a:t>
            </a:r>
            <a:br>
              <a:rPr lang="en-US" sz="1400" dirty="0" smtClean="0"/>
            </a:br>
            <a:r>
              <a:rPr lang="en-US" sz="1400" dirty="0" smtClean="0"/>
              <a:t>5.)  If drove to destination; google map showing to/from destination with total miles. </a:t>
            </a:r>
            <a:br>
              <a:rPr lang="en-US" sz="1400" dirty="0" smtClean="0"/>
            </a:br>
            <a:r>
              <a:rPr lang="en-US" sz="1400" dirty="0"/>
              <a:t> </a:t>
            </a:r>
            <a:r>
              <a:rPr lang="en-US" sz="1400" dirty="0" smtClean="0"/>
              <a:t>      (Mileage Rate:  $0.445/per mile)</a:t>
            </a:r>
            <a:br>
              <a:rPr lang="en-US" sz="1400" dirty="0" smtClean="0"/>
            </a:br>
            <a:r>
              <a:rPr lang="en-US" sz="1400" dirty="0" smtClean="0"/>
              <a:t>5.)  Hotel Folio (if stayed in hotel); Name of travel; detail of amount charged EACH day; total; last four digits of </a:t>
            </a:r>
            <a:br>
              <a:rPr lang="en-US" sz="1400" dirty="0" smtClean="0"/>
            </a:br>
            <a:r>
              <a:rPr lang="en-US" sz="1400" dirty="0"/>
              <a:t> </a:t>
            </a:r>
            <a:r>
              <a:rPr lang="en-US" sz="1400" dirty="0" smtClean="0"/>
              <a:t>      credit card paid with and balance $0.</a:t>
            </a:r>
            <a:br>
              <a:rPr lang="en-US" sz="1400" dirty="0" smtClean="0"/>
            </a:br>
            <a:r>
              <a:rPr lang="en-US" sz="1400" dirty="0" smtClean="0"/>
              <a:t>6.)  Any and all additional receipts (parking, </a:t>
            </a:r>
            <a:r>
              <a:rPr lang="en-US" sz="1400" dirty="0" err="1" smtClean="0"/>
              <a:t>uber</a:t>
            </a:r>
            <a:r>
              <a:rPr lang="en-US" sz="1400" dirty="0" smtClean="0"/>
              <a:t>, etc.).</a:t>
            </a:r>
            <a:br>
              <a:rPr lang="en-US" sz="1400" dirty="0" smtClean="0"/>
            </a:br>
            <a:r>
              <a:rPr lang="en-US" sz="1400" dirty="0" smtClean="0"/>
              <a:t>7.)  All receipts should be 8x11 piece of paper, IF NOT, tape on all sides to 8x11 piece of white copy paper.  </a:t>
            </a:r>
            <a:br>
              <a:rPr lang="en-US" sz="1400" dirty="0" smtClean="0"/>
            </a:br>
            <a:r>
              <a:rPr lang="en-US" sz="1400" dirty="0"/>
              <a:t> </a:t>
            </a:r>
            <a:r>
              <a:rPr lang="en-US" sz="1400" dirty="0" smtClean="0"/>
              <a:t>      </a:t>
            </a:r>
            <a:r>
              <a:rPr lang="en-US" sz="1600" i="1" dirty="0" smtClean="0"/>
              <a:t>DO NOT TAPE OVER AMOUNTS OR DETAIL OF RECEIPT.</a:t>
            </a:r>
            <a:br>
              <a:rPr lang="en-US" sz="1600" i="1" dirty="0" smtClean="0"/>
            </a:br>
            <a:r>
              <a:rPr lang="en-US" sz="1400" b="1" i="1" dirty="0" smtClean="0"/>
              <a:t/>
            </a:r>
            <a:br>
              <a:rPr lang="en-US" sz="1400" b="1" i="1" dirty="0" smtClean="0"/>
            </a:br>
            <a:r>
              <a:rPr lang="en-US" sz="1400" b="1" i="1" dirty="0"/>
              <a:t/>
            </a:r>
            <a:br>
              <a:rPr lang="en-US" sz="1400" b="1" i="1" dirty="0"/>
            </a:br>
            <a:r>
              <a:rPr lang="en-US" sz="1400" dirty="0"/>
              <a:t/>
            </a:r>
            <a:br>
              <a:rPr lang="en-US" sz="1400" dirty="0"/>
            </a:br>
            <a:r>
              <a:rPr lang="en-US" sz="1800" b="1" dirty="0" smtClean="0"/>
              <a:t> </a:t>
            </a:r>
            <a:r>
              <a:rPr lang="en-US" sz="1800" b="1" dirty="0" smtClean="0"/>
              <a:t>If </a:t>
            </a:r>
            <a:r>
              <a:rPr lang="en-US" sz="1800" b="1" dirty="0" smtClean="0"/>
              <a:t>you have any questions, do not hesitate to contact </a:t>
            </a:r>
            <a:r>
              <a:rPr lang="en-US" sz="1800" b="1" dirty="0" smtClean="0"/>
              <a:t>EPI/BIOS</a:t>
            </a:r>
            <a:br>
              <a:rPr lang="en-US" sz="1800" b="1" dirty="0" smtClean="0"/>
            </a:br>
            <a:r>
              <a:rPr lang="en-US" sz="1800" b="1" dirty="0" smtClean="0"/>
              <a:t> </a:t>
            </a:r>
            <a:r>
              <a:rPr lang="en-US" sz="1800" b="1" dirty="0" smtClean="0"/>
              <a:t>Administrative Associate </a:t>
            </a:r>
            <a:r>
              <a:rPr lang="en-US" sz="1800" b="1" dirty="0" smtClean="0"/>
              <a:t>(</a:t>
            </a:r>
            <a:r>
              <a:rPr lang="en-US" sz="1800" b="1" dirty="0" smtClean="0">
                <a:hlinkClick r:id="rId3"/>
              </a:rPr>
              <a:t>sharonb@email.arizona.edu</a:t>
            </a:r>
            <a:r>
              <a:rPr lang="en-US" sz="1800" b="1" dirty="0" smtClean="0"/>
              <a:t>)  </a:t>
            </a:r>
            <a:r>
              <a:rPr lang="en-US" sz="1800" b="1" dirty="0" smtClean="0"/>
              <a:t/>
            </a:r>
            <a:br>
              <a:rPr lang="en-US" sz="1800" b="1" dirty="0" smtClean="0"/>
            </a:br>
            <a:r>
              <a:rPr lang="en-US" sz="1800" b="1" dirty="0" smtClean="0"/>
              <a:t>or </a:t>
            </a:r>
            <a:r>
              <a:rPr lang="en-US" sz="1800" b="1" dirty="0" smtClean="0"/>
              <a:t>Accountant  (</a:t>
            </a:r>
            <a:r>
              <a:rPr lang="en-US" sz="1800" b="1" dirty="0" smtClean="0">
                <a:hlinkClick r:id="rId4"/>
              </a:rPr>
              <a:t>amaniscalco@email.arizona.edu</a:t>
            </a:r>
            <a:r>
              <a:rPr lang="en-US" sz="1800" b="1" dirty="0" smtClean="0"/>
              <a:t>).</a:t>
            </a:r>
            <a:r>
              <a:rPr lang="en-US" sz="1400" dirty="0" smtClean="0"/>
              <a:t/>
            </a:r>
            <a:br>
              <a:rPr lang="en-US" sz="1400" dirty="0" smtClean="0"/>
            </a:br>
            <a:endParaRPr lang="en-US" sz="1400" dirty="0"/>
          </a:p>
        </p:txBody>
      </p:sp>
    </p:spTree>
    <p:extLst>
      <p:ext uri="{BB962C8B-B14F-4D97-AF65-F5344CB8AC3E}">
        <p14:creationId xmlns:p14="http://schemas.microsoft.com/office/powerpoint/2010/main" val="30121770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7162" y="3578471"/>
            <a:ext cx="3429000" cy="923330"/>
          </a:xfrm>
          <a:prstGeom prst="rect">
            <a:avLst/>
          </a:prstGeom>
          <a:solidFill>
            <a:schemeClr val="accent1">
              <a:lumMod val="5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5400" dirty="0" smtClean="0">
                <a:ln>
                  <a:solidFill>
                    <a:schemeClr val="bg1"/>
                  </a:solidFill>
                </a:ln>
                <a:solidFill>
                  <a:schemeClr val="bg1"/>
                </a:solidFill>
              </a:rPr>
              <a:t>Thank you!</a:t>
            </a:r>
            <a:endParaRPr lang="en-US" sz="5400" dirty="0">
              <a:ln>
                <a:solidFill>
                  <a:schemeClr val="bg1"/>
                </a:solidFill>
              </a:ln>
              <a:solidFill>
                <a:schemeClr val="bg1"/>
              </a:solidFill>
            </a:endParaRPr>
          </a:p>
        </p:txBody>
      </p:sp>
      <p:pic>
        <p:nvPicPr>
          <p:cNvPr id="3" name="Picture 2"/>
          <p:cNvPicPr>
            <a:picLocks noChangeAspect="1"/>
          </p:cNvPicPr>
          <p:nvPr/>
        </p:nvPicPr>
        <p:blipFill>
          <a:blip r:embed="rId2"/>
          <a:stretch>
            <a:fillRect/>
          </a:stretch>
        </p:blipFill>
        <p:spPr>
          <a:xfrm>
            <a:off x="3693869" y="2073690"/>
            <a:ext cx="1625477" cy="1260060"/>
          </a:xfrm>
          <a:prstGeom prst="rect">
            <a:avLst/>
          </a:prstGeom>
        </p:spPr>
      </p:pic>
    </p:spTree>
    <p:extLst>
      <p:ext uri="{BB962C8B-B14F-4D97-AF65-F5344CB8AC3E}">
        <p14:creationId xmlns:p14="http://schemas.microsoft.com/office/powerpoint/2010/main" val="3053594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E34BEE-A028-E044-84D6-3DA6C419DAC1}"/>
              </a:ext>
            </a:extLst>
          </p:cNvPr>
          <p:cNvSpPr>
            <a:spLocks noGrp="1"/>
          </p:cNvSpPr>
          <p:nvPr>
            <p:ph sz="half" idx="1"/>
          </p:nvPr>
        </p:nvSpPr>
        <p:spPr>
          <a:xfrm>
            <a:off x="2107900" y="1934307"/>
            <a:ext cx="6875584" cy="4367701"/>
          </a:xfrm>
        </p:spPr>
        <p:txBody>
          <a:bodyPr>
            <a:normAutofit/>
          </a:bodyPr>
          <a:lstStyle/>
          <a:p>
            <a:pPr marL="0" indent="0" algn="ctr">
              <a:buNone/>
            </a:pPr>
            <a:r>
              <a:rPr lang="en-US" dirty="0" smtClean="0">
                <a:hlinkClick r:id="rId2"/>
              </a:rPr>
              <a:t>https</a:t>
            </a:r>
            <a:r>
              <a:rPr lang="en-US" dirty="0">
                <a:hlinkClick r:id="rId2"/>
              </a:rPr>
              <a:t>://hub.coph.arizona.edu</a:t>
            </a:r>
            <a:r>
              <a:rPr lang="en-US" dirty="0" smtClean="0">
                <a:hlinkClick r:id="rId2"/>
              </a:rPr>
              <a:t>/</a:t>
            </a:r>
            <a:endParaRPr lang="en-US" dirty="0" smtClean="0"/>
          </a:p>
          <a:p>
            <a:endParaRPr lang="en-US" dirty="0"/>
          </a:p>
          <a:p>
            <a:endParaRPr lang="en-US" dirty="0"/>
          </a:p>
        </p:txBody>
      </p:sp>
      <p:pic>
        <p:nvPicPr>
          <p:cNvPr id="6" name="Picture 5"/>
          <p:cNvPicPr>
            <a:picLocks noChangeAspect="1"/>
          </p:cNvPicPr>
          <p:nvPr/>
        </p:nvPicPr>
        <p:blipFill>
          <a:blip r:embed="rId3"/>
          <a:stretch>
            <a:fillRect/>
          </a:stretch>
        </p:blipFill>
        <p:spPr>
          <a:xfrm>
            <a:off x="3343788" y="2523392"/>
            <a:ext cx="4243973" cy="3382030"/>
          </a:xfrm>
          <a:prstGeom prst="rect">
            <a:avLst/>
          </a:prstGeom>
        </p:spPr>
      </p:pic>
      <p:sp>
        <p:nvSpPr>
          <p:cNvPr id="2" name="TextBox 1"/>
          <p:cNvSpPr txBox="1"/>
          <p:nvPr/>
        </p:nvSpPr>
        <p:spPr>
          <a:xfrm>
            <a:off x="703385" y="1380392"/>
            <a:ext cx="5073161" cy="369332"/>
          </a:xfrm>
          <a:prstGeom prst="rect">
            <a:avLst/>
          </a:prstGeom>
          <a:noFill/>
        </p:spPr>
        <p:txBody>
          <a:bodyPr wrap="square" rtlCol="0">
            <a:spAutoFit/>
          </a:bodyPr>
          <a:lstStyle/>
          <a:p>
            <a:r>
              <a:rPr lang="en-US" dirty="0" smtClean="0"/>
              <a:t>Travel forms are also available on the COPH hub:</a:t>
            </a:r>
            <a:endParaRPr lang="en-US" dirty="0"/>
          </a:p>
        </p:txBody>
      </p:sp>
    </p:spTree>
    <p:extLst>
      <p:ext uri="{BB962C8B-B14F-4D97-AF65-F5344CB8AC3E}">
        <p14:creationId xmlns:p14="http://schemas.microsoft.com/office/powerpoint/2010/main" val="2087865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72713" y="957735"/>
            <a:ext cx="4342066" cy="3535134"/>
          </a:xfrm>
          <a:prstGeom prst="rect">
            <a:avLst/>
          </a:prstGeom>
        </p:spPr>
      </p:pic>
      <p:pic>
        <p:nvPicPr>
          <p:cNvPr id="3" name="Picture 2"/>
          <p:cNvPicPr>
            <a:picLocks noChangeAspect="1"/>
          </p:cNvPicPr>
          <p:nvPr/>
        </p:nvPicPr>
        <p:blipFill>
          <a:blip r:embed="rId3"/>
          <a:stretch>
            <a:fillRect/>
          </a:stretch>
        </p:blipFill>
        <p:spPr>
          <a:xfrm>
            <a:off x="5064369" y="957735"/>
            <a:ext cx="3820141" cy="4285780"/>
          </a:xfrm>
          <a:prstGeom prst="rect">
            <a:avLst/>
          </a:prstGeom>
        </p:spPr>
      </p:pic>
      <p:sp>
        <p:nvSpPr>
          <p:cNvPr id="5" name="Right Arrow 4"/>
          <p:cNvSpPr/>
          <p:nvPr/>
        </p:nvSpPr>
        <p:spPr>
          <a:xfrm>
            <a:off x="4714779" y="5010803"/>
            <a:ext cx="489204" cy="30716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6939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6E13F-4628-A545-B2BF-9AA421031381}"/>
              </a:ext>
            </a:extLst>
          </p:cNvPr>
          <p:cNvSpPr>
            <a:spLocks noGrp="1"/>
          </p:cNvSpPr>
          <p:nvPr>
            <p:ph type="title"/>
          </p:nvPr>
        </p:nvSpPr>
        <p:spPr>
          <a:xfrm>
            <a:off x="382043" y="874171"/>
            <a:ext cx="8229600" cy="836612"/>
          </a:xfrm>
        </p:spPr>
        <p:txBody>
          <a:bodyPr/>
          <a:lstStyle/>
          <a:p>
            <a:r>
              <a:rPr lang="en-US" dirty="0" smtClean="0"/>
              <a:t>Changes to note:</a:t>
            </a:r>
            <a:endParaRPr lang="en-US" dirty="0"/>
          </a:p>
        </p:txBody>
      </p:sp>
      <p:sp>
        <p:nvSpPr>
          <p:cNvPr id="3" name="Text Placeholder 2">
            <a:extLst>
              <a:ext uri="{FF2B5EF4-FFF2-40B4-BE49-F238E27FC236}">
                <a16:creationId xmlns:a16="http://schemas.microsoft.com/office/drawing/2014/main" id="{CB5FF20A-2E23-624F-8762-41D5DB6599D8}"/>
              </a:ext>
            </a:extLst>
          </p:cNvPr>
          <p:cNvSpPr>
            <a:spLocks noGrp="1"/>
          </p:cNvSpPr>
          <p:nvPr>
            <p:ph type="body" idx="1"/>
          </p:nvPr>
        </p:nvSpPr>
        <p:spPr>
          <a:xfrm>
            <a:off x="456655" y="2285219"/>
            <a:ext cx="4040188" cy="632618"/>
          </a:xfrm>
        </p:spPr>
        <p:txBody>
          <a:bodyPr/>
          <a:lstStyle/>
          <a:p>
            <a:r>
              <a:rPr lang="en-US" dirty="0" smtClean="0"/>
              <a:t>Domestic Travel</a:t>
            </a:r>
            <a:endParaRPr lang="en-US" dirty="0"/>
          </a:p>
        </p:txBody>
      </p:sp>
      <p:sp>
        <p:nvSpPr>
          <p:cNvPr id="4" name="Content Placeholder 3">
            <a:extLst>
              <a:ext uri="{FF2B5EF4-FFF2-40B4-BE49-F238E27FC236}">
                <a16:creationId xmlns:a16="http://schemas.microsoft.com/office/drawing/2014/main" id="{320D5729-EA2D-2640-894E-0067DF2F8521}"/>
              </a:ext>
            </a:extLst>
          </p:cNvPr>
          <p:cNvSpPr>
            <a:spLocks noGrp="1"/>
          </p:cNvSpPr>
          <p:nvPr>
            <p:ph sz="half" idx="2"/>
          </p:nvPr>
        </p:nvSpPr>
        <p:spPr>
          <a:xfrm>
            <a:off x="457200" y="3029803"/>
            <a:ext cx="4040188" cy="1780192"/>
          </a:xfrm>
        </p:spPr>
        <p:txBody>
          <a:bodyPr>
            <a:normAutofit lnSpcReduction="10000"/>
          </a:bodyPr>
          <a:lstStyle/>
          <a:p>
            <a:r>
              <a:rPr lang="en-US" dirty="0" smtClean="0"/>
              <a:t>Please submit your travel, with supporting documentation, at least 2 weeks prior to departure date</a:t>
            </a:r>
            <a:endParaRPr lang="en-US" dirty="0"/>
          </a:p>
        </p:txBody>
      </p:sp>
      <p:sp>
        <p:nvSpPr>
          <p:cNvPr id="5" name="Text Placeholder 4">
            <a:extLst>
              <a:ext uri="{FF2B5EF4-FFF2-40B4-BE49-F238E27FC236}">
                <a16:creationId xmlns:a16="http://schemas.microsoft.com/office/drawing/2014/main" id="{2C3D6BFD-74E2-CD45-9F6F-9DE81E0EDE3F}"/>
              </a:ext>
            </a:extLst>
          </p:cNvPr>
          <p:cNvSpPr>
            <a:spLocks noGrp="1"/>
          </p:cNvSpPr>
          <p:nvPr>
            <p:ph type="body" sz="quarter" idx="3"/>
          </p:nvPr>
        </p:nvSpPr>
        <p:spPr>
          <a:xfrm>
            <a:off x="4657725" y="2278075"/>
            <a:ext cx="4041775" cy="639762"/>
          </a:xfrm>
        </p:spPr>
        <p:txBody>
          <a:bodyPr/>
          <a:lstStyle/>
          <a:p>
            <a:r>
              <a:rPr lang="en-US" dirty="0" smtClean="0"/>
              <a:t>International Travel</a:t>
            </a:r>
            <a:endParaRPr lang="en-US" dirty="0"/>
          </a:p>
        </p:txBody>
      </p:sp>
      <p:sp>
        <p:nvSpPr>
          <p:cNvPr id="6" name="Content Placeholder 5">
            <a:extLst>
              <a:ext uri="{FF2B5EF4-FFF2-40B4-BE49-F238E27FC236}">
                <a16:creationId xmlns:a16="http://schemas.microsoft.com/office/drawing/2014/main" id="{80A02EB8-D72C-9D46-A455-59864CF49409}"/>
              </a:ext>
            </a:extLst>
          </p:cNvPr>
          <p:cNvSpPr>
            <a:spLocks noGrp="1"/>
          </p:cNvSpPr>
          <p:nvPr>
            <p:ph sz="quarter" idx="4"/>
          </p:nvPr>
        </p:nvSpPr>
        <p:spPr>
          <a:xfrm>
            <a:off x="4657725" y="2934269"/>
            <a:ext cx="4041775" cy="2060811"/>
          </a:xfrm>
        </p:spPr>
        <p:txBody>
          <a:bodyPr>
            <a:normAutofit fontScale="92500"/>
          </a:bodyPr>
          <a:lstStyle/>
          <a:p>
            <a:r>
              <a:rPr lang="en-US" dirty="0" smtClean="0"/>
              <a:t>Please submit your travel, including international registry #, with supporting documentation at least 4 weeks prior to departure date</a:t>
            </a:r>
            <a:endParaRPr lang="en-US" dirty="0"/>
          </a:p>
        </p:txBody>
      </p:sp>
      <p:sp>
        <p:nvSpPr>
          <p:cNvPr id="8" name="TextBox 7"/>
          <p:cNvSpPr txBox="1"/>
          <p:nvPr/>
        </p:nvSpPr>
        <p:spPr>
          <a:xfrm>
            <a:off x="626301" y="5135671"/>
            <a:ext cx="7741085" cy="830997"/>
          </a:xfrm>
          <a:prstGeom prst="rect">
            <a:avLst/>
          </a:prstGeom>
          <a:noFill/>
        </p:spPr>
        <p:txBody>
          <a:bodyPr wrap="square" rtlCol="0">
            <a:spAutoFit/>
          </a:bodyPr>
          <a:lstStyle/>
          <a:p>
            <a:pPr algn="ctr"/>
            <a:r>
              <a:rPr lang="en-US" sz="2400" b="1" dirty="0" smtClean="0">
                <a:latin typeface="Calibri" panose="020F0502020204030204" pitchFamily="34" charset="0"/>
                <a:cs typeface="Calibri" panose="020F0502020204030204" pitchFamily="34" charset="0"/>
              </a:rPr>
              <a:t>Email revised travel dates or cancellations to the </a:t>
            </a:r>
          </a:p>
          <a:p>
            <a:pPr algn="ctr"/>
            <a:r>
              <a:rPr lang="en-US" sz="2400" b="1" dirty="0" smtClean="0">
                <a:latin typeface="Calibri" panose="020F0502020204030204" pitchFamily="34" charset="0"/>
                <a:cs typeface="Calibri" panose="020F0502020204030204" pitchFamily="34" charset="0"/>
              </a:rPr>
              <a:t>Travel Admin or Amy Maniscalco</a:t>
            </a:r>
            <a:endParaRPr lang="en-US" sz="2400" b="1" dirty="0">
              <a:latin typeface="Calibri" panose="020F0502020204030204" pitchFamily="34" charset="0"/>
              <a:cs typeface="Calibri" panose="020F0502020204030204" pitchFamily="34" charset="0"/>
            </a:endParaRPr>
          </a:p>
        </p:txBody>
      </p:sp>
      <p:sp>
        <p:nvSpPr>
          <p:cNvPr id="10" name="TextBox 9"/>
          <p:cNvSpPr txBox="1"/>
          <p:nvPr/>
        </p:nvSpPr>
        <p:spPr>
          <a:xfrm>
            <a:off x="456655" y="1703178"/>
            <a:ext cx="8154988" cy="461665"/>
          </a:xfrm>
          <a:prstGeom prst="rect">
            <a:avLst/>
          </a:prstGeom>
          <a:noFill/>
        </p:spPr>
        <p:txBody>
          <a:bodyPr wrap="square" rtlCol="0">
            <a:spAutoFit/>
          </a:bodyPr>
          <a:lstStyle/>
          <a:p>
            <a:pPr algn="ctr"/>
            <a:r>
              <a:rPr lang="en-US" sz="1600" b="1" i="1" dirty="0" smtClean="0">
                <a:sym typeface="Symbol" panose="05050102010706020507" pitchFamily="18" charset="2"/>
              </a:rPr>
              <a:t> </a:t>
            </a:r>
            <a:r>
              <a:rPr lang="en-US" sz="2400" b="1" i="1" dirty="0" smtClean="0">
                <a:solidFill>
                  <a:srgbClr val="C00000"/>
                </a:solidFill>
              </a:rPr>
              <a:t>Travel </a:t>
            </a:r>
            <a:r>
              <a:rPr lang="en-US" sz="2400" b="1" i="1" dirty="0">
                <a:solidFill>
                  <a:srgbClr val="C00000"/>
                </a:solidFill>
              </a:rPr>
              <a:t>Authorization Form is now an electronic </a:t>
            </a:r>
            <a:r>
              <a:rPr lang="en-US" sz="2400" b="1" i="1" dirty="0" smtClean="0">
                <a:solidFill>
                  <a:srgbClr val="C00000"/>
                </a:solidFill>
              </a:rPr>
              <a:t>document</a:t>
            </a:r>
            <a:endParaRPr lang="en-US" sz="2400" dirty="0" smtClean="0"/>
          </a:p>
        </p:txBody>
      </p:sp>
    </p:spTree>
    <p:extLst>
      <p:ext uri="{BB962C8B-B14F-4D97-AF65-F5344CB8AC3E}">
        <p14:creationId xmlns:p14="http://schemas.microsoft.com/office/powerpoint/2010/main" val="2127459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746575" y="1826288"/>
            <a:ext cx="3657601" cy="646331"/>
          </a:xfrm>
          <a:prstGeom prst="rect">
            <a:avLst/>
          </a:prstGeom>
          <a:noFill/>
        </p:spPr>
        <p:txBody>
          <a:bodyPr wrap="square" rtlCol="0">
            <a:spAutoFit/>
          </a:bodyPr>
          <a:lstStyle/>
          <a:p>
            <a:r>
              <a:rPr lang="en-US" b="1" dirty="0" smtClean="0"/>
              <a:t>Faculty:</a:t>
            </a:r>
            <a:r>
              <a:rPr lang="en-US" dirty="0" smtClean="0"/>
              <a:t> send completed form to: COPH-EBTravel@email.arizona.edu</a:t>
            </a:r>
            <a:endParaRPr lang="en-US" dirty="0"/>
          </a:p>
        </p:txBody>
      </p:sp>
      <p:sp>
        <p:nvSpPr>
          <p:cNvPr id="8" name="TextBox 7"/>
          <p:cNvSpPr txBox="1"/>
          <p:nvPr/>
        </p:nvSpPr>
        <p:spPr>
          <a:xfrm>
            <a:off x="4746575" y="3745282"/>
            <a:ext cx="4134378" cy="2031325"/>
          </a:xfrm>
          <a:prstGeom prst="rect">
            <a:avLst/>
          </a:prstGeom>
          <a:noFill/>
        </p:spPr>
        <p:txBody>
          <a:bodyPr wrap="square" rtlCol="0">
            <a:spAutoFit/>
          </a:bodyPr>
          <a:lstStyle/>
          <a:p>
            <a:r>
              <a:rPr lang="en-US" b="1" dirty="0" smtClean="0"/>
              <a:t>Staff/Students:</a:t>
            </a:r>
            <a:r>
              <a:rPr lang="en-US" dirty="0" smtClean="0"/>
              <a:t> send completed/signed pre-travel form and travel authorization to: </a:t>
            </a:r>
            <a:r>
              <a:rPr lang="en-US" dirty="0" smtClean="0">
                <a:hlinkClick r:id="rId2"/>
              </a:rPr>
              <a:t>amaniscalco@email.arizona.edu</a:t>
            </a:r>
            <a:r>
              <a:rPr lang="en-US" dirty="0" smtClean="0"/>
              <a:t> or </a:t>
            </a:r>
            <a:r>
              <a:rPr lang="en-US" dirty="0" smtClean="0">
                <a:hlinkClick r:id="rId3"/>
              </a:rPr>
              <a:t>sharonb@email.arizona.edu</a:t>
            </a:r>
            <a:r>
              <a:rPr lang="en-US" dirty="0" smtClean="0"/>
              <a:t> </a:t>
            </a:r>
          </a:p>
          <a:p>
            <a:endParaRPr lang="en-US" dirty="0" smtClean="0"/>
          </a:p>
          <a:p>
            <a:r>
              <a:rPr lang="en-US" dirty="0" smtClean="0"/>
              <a:t>Travel Authorization link:</a:t>
            </a:r>
          </a:p>
          <a:p>
            <a:r>
              <a:rPr lang="en-US" u="sng" dirty="0">
                <a:hlinkClick r:id="rId4"/>
              </a:rPr>
              <a:t>https://eforms.fso.arizona.edu/createPdf/5/</a:t>
            </a:r>
            <a:r>
              <a:rPr lang="en-US" dirty="0" smtClean="0"/>
              <a:t> </a:t>
            </a:r>
            <a:endParaRPr lang="en-US" dirty="0"/>
          </a:p>
        </p:txBody>
      </p:sp>
      <p:pic>
        <p:nvPicPr>
          <p:cNvPr id="9" name="Picture 8"/>
          <p:cNvPicPr>
            <a:picLocks noChangeAspect="1"/>
          </p:cNvPicPr>
          <p:nvPr/>
        </p:nvPicPr>
        <p:blipFill>
          <a:blip r:embed="rId5"/>
          <a:stretch>
            <a:fillRect/>
          </a:stretch>
        </p:blipFill>
        <p:spPr>
          <a:xfrm>
            <a:off x="225539" y="964765"/>
            <a:ext cx="4177944" cy="5147937"/>
          </a:xfrm>
          <a:prstGeom prst="rect">
            <a:avLst/>
          </a:prstGeom>
        </p:spPr>
      </p:pic>
    </p:spTree>
    <p:extLst>
      <p:ext uri="{BB962C8B-B14F-4D97-AF65-F5344CB8AC3E}">
        <p14:creationId xmlns:p14="http://schemas.microsoft.com/office/powerpoint/2010/main" val="378374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99085" y="777921"/>
            <a:ext cx="4474414" cy="5937203"/>
          </a:xfrm>
          <a:prstGeom prst="rect">
            <a:avLst/>
          </a:prstGeom>
        </p:spPr>
      </p:pic>
      <p:sp>
        <p:nvSpPr>
          <p:cNvPr id="3" name="TextBox 2"/>
          <p:cNvSpPr txBox="1"/>
          <p:nvPr/>
        </p:nvSpPr>
        <p:spPr>
          <a:xfrm>
            <a:off x="615578" y="5675366"/>
            <a:ext cx="3894993" cy="923330"/>
          </a:xfrm>
          <a:prstGeom prst="rect">
            <a:avLst/>
          </a:prstGeom>
          <a:noFill/>
        </p:spPr>
        <p:txBody>
          <a:bodyPr wrap="square" rtlCol="0">
            <a:spAutoFit/>
          </a:bodyPr>
          <a:lstStyle/>
          <a:p>
            <a:r>
              <a:rPr lang="en-US" dirty="0" smtClean="0"/>
              <a:t>Please email completed TA to: </a:t>
            </a:r>
            <a:r>
              <a:rPr lang="en-US" b="1" dirty="0" smtClean="0">
                <a:hlinkClick r:id="rId3"/>
              </a:rPr>
              <a:t>sharonb@email.arizona.edu</a:t>
            </a:r>
            <a:r>
              <a:rPr lang="en-US" dirty="0" smtClean="0"/>
              <a:t>, who will submit through Adobe Sign for approval</a:t>
            </a:r>
          </a:p>
        </p:txBody>
      </p:sp>
      <p:sp>
        <p:nvSpPr>
          <p:cNvPr id="4" name="Right Arrow 3"/>
          <p:cNvSpPr/>
          <p:nvPr/>
        </p:nvSpPr>
        <p:spPr>
          <a:xfrm>
            <a:off x="4510454" y="6233746"/>
            <a:ext cx="589084" cy="298939"/>
          </a:xfrm>
          <a:prstGeom prst="rightArrow">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a:off x="3918673" y="1617785"/>
            <a:ext cx="568335" cy="30386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a:off x="3918673" y="2470638"/>
            <a:ext cx="568335" cy="29087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3918672" y="3362233"/>
            <a:ext cx="568335" cy="26899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803382" y="1921647"/>
            <a:ext cx="2875085" cy="923330"/>
          </a:xfrm>
          <a:prstGeom prst="rect">
            <a:avLst/>
          </a:prstGeom>
          <a:noFill/>
        </p:spPr>
        <p:txBody>
          <a:bodyPr wrap="square" rtlCol="0">
            <a:spAutoFit/>
          </a:bodyPr>
          <a:lstStyle/>
          <a:p>
            <a:r>
              <a:rPr lang="en-US" dirty="0" smtClean="0"/>
              <a:t>Please complete the top 3 sections of the Travel Authorization Form</a:t>
            </a:r>
            <a:endParaRPr lang="en-US" dirty="0"/>
          </a:p>
        </p:txBody>
      </p:sp>
      <p:sp>
        <p:nvSpPr>
          <p:cNvPr id="9" name="5-Point Star 8"/>
          <p:cNvSpPr/>
          <p:nvPr/>
        </p:nvSpPr>
        <p:spPr>
          <a:xfrm>
            <a:off x="328598" y="1891402"/>
            <a:ext cx="392371" cy="381938"/>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5-Point Star 9"/>
          <p:cNvSpPr/>
          <p:nvPr/>
        </p:nvSpPr>
        <p:spPr>
          <a:xfrm>
            <a:off x="243019" y="5675366"/>
            <a:ext cx="372559" cy="351693"/>
          </a:xfrm>
          <a:prstGeom prst="star5">
            <a:avLst>
              <a:gd name="adj" fmla="val 16837"/>
              <a:gd name="hf" fmla="val 105146"/>
              <a:gd name="vf" fmla="val 110557"/>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69900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63532" y="839244"/>
            <a:ext cx="5276719" cy="5636851"/>
          </a:xfrm>
          <a:prstGeom prst="rect">
            <a:avLst/>
          </a:prstGeom>
        </p:spPr>
      </p:pic>
    </p:spTree>
    <p:extLst>
      <p:ext uri="{BB962C8B-B14F-4D97-AF65-F5344CB8AC3E}">
        <p14:creationId xmlns:p14="http://schemas.microsoft.com/office/powerpoint/2010/main" val="1100342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06889" y="4106056"/>
            <a:ext cx="3678867" cy="738664"/>
          </a:xfrm>
          <a:prstGeom prst="rect">
            <a:avLst/>
          </a:prstGeom>
          <a:noFill/>
        </p:spPr>
        <p:txBody>
          <a:bodyPr wrap="square" rtlCol="0">
            <a:spAutoFit/>
          </a:bodyPr>
          <a:lstStyle/>
          <a:p>
            <a:r>
              <a:rPr lang="en-US" sz="1400" b="1" dirty="0" smtClean="0"/>
              <a:t>Faculty</a:t>
            </a:r>
            <a:r>
              <a:rPr lang="en-US" sz="1400" dirty="0" smtClean="0"/>
              <a:t>: please submit completed form with original receipts to Travel Admin within 5 business days of completed travel.</a:t>
            </a:r>
            <a:endParaRPr lang="en-US" sz="1400" dirty="0"/>
          </a:p>
        </p:txBody>
      </p:sp>
      <p:sp>
        <p:nvSpPr>
          <p:cNvPr id="5" name="TextBox 4"/>
          <p:cNvSpPr txBox="1"/>
          <p:nvPr/>
        </p:nvSpPr>
        <p:spPr>
          <a:xfrm>
            <a:off x="5073041" y="4994512"/>
            <a:ext cx="3507288" cy="1169551"/>
          </a:xfrm>
          <a:prstGeom prst="rect">
            <a:avLst/>
          </a:prstGeom>
          <a:noFill/>
        </p:spPr>
        <p:txBody>
          <a:bodyPr wrap="square" rtlCol="0">
            <a:spAutoFit/>
          </a:bodyPr>
          <a:lstStyle/>
          <a:p>
            <a:r>
              <a:rPr lang="en-US" sz="1400" b="1" dirty="0" smtClean="0"/>
              <a:t>Staff/Students:</a:t>
            </a:r>
            <a:r>
              <a:rPr lang="en-US" sz="1400" dirty="0" smtClean="0"/>
              <a:t> please submit completed post-travel form w/original receipts, expense report (TER) and DV to Amy Maniscalco  or Travel Admin within 10 business days</a:t>
            </a:r>
          </a:p>
          <a:p>
            <a:r>
              <a:rPr lang="en-US" sz="1400" dirty="0" smtClean="0"/>
              <a:t>(step-by-step presented in slides below)</a:t>
            </a:r>
            <a:endParaRPr lang="en-US" sz="1400" dirty="0"/>
          </a:p>
        </p:txBody>
      </p:sp>
      <p:pic>
        <p:nvPicPr>
          <p:cNvPr id="6" name="Picture 5"/>
          <p:cNvPicPr>
            <a:picLocks noChangeAspect="1"/>
          </p:cNvPicPr>
          <p:nvPr/>
        </p:nvPicPr>
        <p:blipFill>
          <a:blip r:embed="rId2"/>
          <a:stretch>
            <a:fillRect/>
          </a:stretch>
        </p:blipFill>
        <p:spPr>
          <a:xfrm>
            <a:off x="461053" y="1013525"/>
            <a:ext cx="4123493" cy="5251617"/>
          </a:xfrm>
          <a:prstGeom prst="rect">
            <a:avLst/>
          </a:prstGeom>
        </p:spPr>
      </p:pic>
      <p:pic>
        <p:nvPicPr>
          <p:cNvPr id="7" name="Picture 6"/>
          <p:cNvPicPr>
            <a:picLocks noChangeAspect="1"/>
          </p:cNvPicPr>
          <p:nvPr/>
        </p:nvPicPr>
        <p:blipFill>
          <a:blip r:embed="rId3"/>
          <a:stretch>
            <a:fillRect/>
          </a:stretch>
        </p:blipFill>
        <p:spPr>
          <a:xfrm>
            <a:off x="5106889" y="691564"/>
            <a:ext cx="3473440" cy="3396860"/>
          </a:xfrm>
          <a:prstGeom prst="rect">
            <a:avLst/>
          </a:prstGeom>
        </p:spPr>
      </p:pic>
    </p:spTree>
    <p:extLst>
      <p:ext uri="{BB962C8B-B14F-4D97-AF65-F5344CB8AC3E}">
        <p14:creationId xmlns:p14="http://schemas.microsoft.com/office/powerpoint/2010/main" val="29303030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4x3_COPH blue header Wht Bkgd" id="{893CE2A6-CBFB-5F48-A6E6-89C4CBB97703}" vid="{D57F1079-33B1-0D47-83F5-436D92204C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4x3-COPH-blueheader-whtbg</Template>
  <TotalTime>457</TotalTime>
  <Words>635</Words>
  <Application>Microsoft Office PowerPoint</Application>
  <PresentationFormat>On-screen Show (4:3)</PresentationFormat>
  <Paragraphs>104</Paragraphs>
  <Slides>24</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2" baseType="lpstr">
      <vt:lpstr>Arial</vt:lpstr>
      <vt:lpstr>Calibri</vt:lpstr>
      <vt:lpstr>Myriad Pro Semibold Cond</vt:lpstr>
      <vt:lpstr>Symbol</vt:lpstr>
      <vt:lpstr>Times New Roman</vt:lpstr>
      <vt:lpstr>Wingdings</vt:lpstr>
      <vt:lpstr>Office Theme</vt:lpstr>
      <vt:lpstr>Acrobat Document</vt:lpstr>
      <vt:lpstr>Epidemiology &amp; Biostatistics Travel Policies and Procedures </vt:lpstr>
      <vt:lpstr>PowerPoint Presentation</vt:lpstr>
      <vt:lpstr>PowerPoint Presentation</vt:lpstr>
      <vt:lpstr>PowerPoint Presentation</vt:lpstr>
      <vt:lpstr>Changes to note:</vt:lpstr>
      <vt:lpstr>PowerPoint Presentation</vt:lpstr>
      <vt:lpstr>PowerPoint Presentation</vt:lpstr>
      <vt:lpstr>PowerPoint Presentation</vt:lpstr>
      <vt:lpstr>PowerPoint Presentation</vt:lpstr>
      <vt:lpstr>PowerPoint Presentation</vt:lpstr>
      <vt:lpstr>Staff / Students  How to Enter a DV(Disbursement Voucher) in UAccess</vt:lpstr>
      <vt:lpstr>UAccess Title Page</vt:lpstr>
      <vt:lpstr>PowerPoint Presentation</vt:lpstr>
      <vt:lpstr>Financials: Home Screen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Packet should include the following: 1.) DV Coversheet  2.) Travel Expense Report Completed and signed by the traveler (see fillable .pdf on University of Arizona-Travel       website:  https://www.fso.arizona.edu/travel 3.) Conference Brochure and Agenda ; Meeting Agenda        If you stayed @ a designated lodging the conference brochure must have the lodging listed and the rates 4.) Flight information (if traveled by air) with Traveler's Name; Itinerary; last four digits of credit card paid with       and amount paid 5.)  If drove to destination; google map showing to/from destination with total miles.         (Mileage Rate:  $0.445/per mile) 5.)  Hotel Folio (if stayed in hotel); Name of travel; detail of amount charged EACH day; total; last four digits of         credit card paid with and balance $0. 6.)  Any and all additional receipts (parking, uber, etc.). 7.)  All receipts should be 8x11 piece of paper, IF NOT, tape on all sides to 8x11 piece of white copy paper.          DO NOT TAPE OVER AMOUNTS OR DETAIL OF RECEIPT.     If you have any questions, do not hesitate to contact EPI/BIOS  Administrative Associate (sharonb@email.arizona.edu)   or Accountant  (amaniscalco@email.arizona.edu). </vt:lpstr>
      <vt:lpstr>PowerPoint Presentation</vt:lpstr>
    </vt:vector>
  </TitlesOfParts>
  <Company>COPH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Bolin</dc:creator>
  <cp:lastModifiedBy>Bolin, Sharon B - (sharonb)</cp:lastModifiedBy>
  <cp:revision>77</cp:revision>
  <cp:lastPrinted>2019-03-14T18:31:43Z</cp:lastPrinted>
  <dcterms:created xsi:type="dcterms:W3CDTF">2018-11-06T20:33:54Z</dcterms:created>
  <dcterms:modified xsi:type="dcterms:W3CDTF">2019-03-14T20:35:57Z</dcterms:modified>
</cp:coreProperties>
</file>