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Environment Committee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Thursday, February 8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3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Introductions</a:t>
            </a:r>
          </a:p>
          <a:p>
            <a:r>
              <a:rPr lang="en-US" sz="4000" dirty="0" smtClean="0"/>
              <a:t>Icebreaker</a:t>
            </a:r>
          </a:p>
          <a:p>
            <a:r>
              <a:rPr lang="en-US" sz="4000" dirty="0" smtClean="0"/>
              <a:t>Inclusive Excellence Guidebook Discussion</a:t>
            </a:r>
          </a:p>
          <a:p>
            <a:r>
              <a:rPr lang="en-US" sz="4000" dirty="0" smtClean="0"/>
              <a:t>Initial presentation of college survey results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123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Inclusive Excellence Guidebook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202734"/>
              </p:ext>
            </p:extLst>
          </p:nvPr>
        </p:nvGraphicFramePr>
        <p:xfrm>
          <a:off x="3638549" y="581023"/>
          <a:ext cx="8020050" cy="5486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7501"/>
                <a:gridCol w="1495425"/>
                <a:gridCol w="914400"/>
                <a:gridCol w="1018932"/>
                <a:gridCol w="1733792"/>
              </a:tblGrid>
              <a:tr h="5186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>
                          <a:effectLst/>
                        </a:rPr>
                        <a:t>Action Item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>
                          <a:effectLst/>
                        </a:rPr>
                        <a:t>Initial Deadline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>
                          <a:effectLst/>
                        </a:rPr>
                        <a:t>Priority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>
                          <a:effectLst/>
                        </a:rPr>
                        <a:t>Difficulty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>
                          <a:effectLst/>
                        </a:rPr>
                        <a:t>Other Units Responsible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</a:tr>
              <a:tr h="2157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College leadership should include the newly developed (and stand-alone) College Diversity and Inclusion statement in all public speaking events (as part of a standardized slide template) (Suggested no mandatory) (38)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December 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Easy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CIE, Dean's Office, Department Heads, Academic Affairs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</a:tr>
              <a:tr h="506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Convert space to serve as a lactation room (16)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December 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High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Medium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Dean's Office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</a:tr>
              <a:tr h="506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Creating a central breakroom (17)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December 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High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Medium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Dean's Office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</a:tr>
              <a:tr h="771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Request on update on progress/planning for gender inclusive bathrooms (15)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December 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Low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Easy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</a:tr>
              <a:tr h="1025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Implement a standardized and regularly recurring College specific orientation for faculty and staff (2)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August 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High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Easy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CIE, Academic Affairs, 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2" marR="9252" marT="925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04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CEC Survey:</a:t>
            </a:r>
            <a:br>
              <a:rPr lang="en-US" dirty="0" smtClean="0"/>
            </a:br>
            <a:r>
              <a:rPr lang="en-US" dirty="0" smtClean="0"/>
              <a:t>Respondents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370660"/>
              </p:ext>
            </p:extLst>
          </p:nvPr>
        </p:nvGraphicFramePr>
        <p:xfrm>
          <a:off x="4352925" y="981075"/>
          <a:ext cx="6753225" cy="4572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7486"/>
                <a:gridCol w="3765739"/>
              </a:tblGrid>
              <a:tr h="13873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sng" strike="noStrike">
                          <a:effectLst/>
                        </a:rPr>
                        <a:t>Role</a:t>
                      </a:r>
                      <a:endParaRPr lang="en-US" sz="3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sng" strike="noStrike">
                          <a:effectLst/>
                        </a:rPr>
                        <a:t># Respondents (156 unique)</a:t>
                      </a:r>
                      <a:endParaRPr lang="en-US" sz="3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621">
                <a:tc>
                  <a:txBody>
                    <a:bodyPr/>
                    <a:lstStyle/>
                    <a:p>
                      <a:pPr algn="r" fontAlgn="ctr"/>
                      <a:r>
                        <a:rPr lang="en-US" sz="3200" u="none" strike="noStrike">
                          <a:effectLst/>
                        </a:rPr>
                        <a:t>AP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22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621">
                <a:tc>
                  <a:txBody>
                    <a:bodyPr/>
                    <a:lstStyle/>
                    <a:p>
                      <a:pPr algn="r" fontAlgn="ctr"/>
                      <a:r>
                        <a:rPr lang="en-US" sz="3200" u="none" strike="noStrike">
                          <a:effectLst/>
                        </a:rPr>
                        <a:t>Faculty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19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621">
                <a:tc>
                  <a:txBody>
                    <a:bodyPr/>
                    <a:lstStyle/>
                    <a:p>
                      <a:pPr algn="r" fontAlgn="ctr"/>
                      <a:r>
                        <a:rPr lang="en-US" sz="3200" u="none" strike="noStrike">
                          <a:effectLst/>
                        </a:rPr>
                        <a:t>Grad Stdt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63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621">
                <a:tc>
                  <a:txBody>
                    <a:bodyPr/>
                    <a:lstStyle/>
                    <a:p>
                      <a:pPr algn="r" fontAlgn="ctr"/>
                      <a:r>
                        <a:rPr lang="en-US" sz="3200" u="none" strike="noStrike">
                          <a:effectLst/>
                        </a:rPr>
                        <a:t>Staff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19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621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200" u="none" strike="noStrike">
                          <a:effectLst/>
                        </a:rPr>
                        <a:t>Undergrad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48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49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Action Items, Ranking of Importance: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885460"/>
              </p:ext>
            </p:extLst>
          </p:nvPr>
        </p:nvGraphicFramePr>
        <p:xfrm>
          <a:off x="3752849" y="121685"/>
          <a:ext cx="7724776" cy="6605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8451"/>
                <a:gridCol w="1009650"/>
                <a:gridCol w="1524000"/>
                <a:gridCol w="1238250"/>
                <a:gridCol w="1114425"/>
              </a:tblGrid>
              <a:tr h="7931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 dirty="0">
                          <a:effectLst/>
                        </a:rPr>
                        <a:t>Item: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>
                          <a:effectLst/>
                        </a:rPr>
                        <a:t>Total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>
                          <a:effectLst/>
                        </a:rPr>
                        <a:t># Responses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>
                          <a:effectLst/>
                        </a:rPr>
                        <a:t>Average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>
                          <a:effectLst/>
                        </a:rPr>
                        <a:t>Rank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New Hire Orientation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554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151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3.669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Tools for GAs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523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3.632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College Communication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527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153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3.444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Gender neutral bthrms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483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147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3.286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Lunch space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509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155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3.284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MVV in Strat Plan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479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3.281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College-wide activities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495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153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3.235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Life Work Connections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470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147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3.197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photo/art projects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448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154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2.909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1st Generation Mixer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422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2.89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Revise MVV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422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148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2.851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6422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History on website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391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156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2.506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Action Items, Reported Usage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381399"/>
              </p:ext>
            </p:extLst>
          </p:nvPr>
        </p:nvGraphicFramePr>
        <p:xfrm>
          <a:off x="3733801" y="485772"/>
          <a:ext cx="7800974" cy="5583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2463"/>
                <a:gridCol w="3532517"/>
                <a:gridCol w="1465994"/>
              </a:tblGrid>
              <a:tr h="705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>
                          <a:effectLst/>
                        </a:rPr>
                        <a:t>Item: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>
                          <a:effectLst/>
                        </a:rPr>
                        <a:t>Total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>
                          <a:effectLst/>
                        </a:rPr>
                        <a:t>Rank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DI Webpage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74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MVV Website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MVV Application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Signage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Bike Valet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Physical Activities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MVV New Hire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1st Week of Hire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New Hire Toolkit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Added to Directory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Lactation Room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25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Suggestion Box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146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</a:rPr>
                        <a:t>None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97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Review in Team Meetings</a:t>
            </a:r>
          </a:p>
          <a:p>
            <a:r>
              <a:rPr lang="en-US" sz="3200" dirty="0" smtClean="0"/>
              <a:t>Break out data by reporting groups (e.g. What’s most important to undergrads?)</a:t>
            </a:r>
          </a:p>
          <a:p>
            <a:r>
              <a:rPr lang="en-US" sz="3200" dirty="0" smtClean="0"/>
              <a:t>Identify owners, collaborators, stakeholders</a:t>
            </a:r>
          </a:p>
          <a:p>
            <a:r>
              <a:rPr lang="en-US" sz="3200" dirty="0" smtClean="0"/>
              <a:t>Review, dissect “other suggestions”</a:t>
            </a:r>
          </a:p>
          <a:p>
            <a:r>
              <a:rPr lang="en-US" sz="3200" dirty="0" smtClean="0"/>
              <a:t>Action!</a:t>
            </a:r>
          </a:p>
          <a:p>
            <a:r>
              <a:rPr lang="en-US" sz="3200" dirty="0" smtClean="0"/>
              <a:t>What else?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68551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988</TotalTime>
  <Words>383</Words>
  <Application>Microsoft Office PowerPoint</Application>
  <PresentationFormat>Widescreen</PresentationFormat>
  <Paragraphs>167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Wingdings 2</vt:lpstr>
      <vt:lpstr>Frame</vt:lpstr>
      <vt:lpstr>College Environment Committee </vt:lpstr>
      <vt:lpstr>AGENDA </vt:lpstr>
      <vt:lpstr>Inclusive Excellence Guidebook</vt:lpstr>
      <vt:lpstr>CEC Survey: Respondents</vt:lpstr>
      <vt:lpstr>Current Action Items, Ranking of Importance:</vt:lpstr>
      <vt:lpstr>Completed Action Items, Reported Usage</vt:lpstr>
      <vt:lpstr>What do we do next?</vt:lpstr>
    </vt:vector>
  </TitlesOfParts>
  <Company>The University of Arizona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Environment Committee </dc:title>
  <dc:creator>Michael Tearne</dc:creator>
  <cp:lastModifiedBy>Michael Tearne</cp:lastModifiedBy>
  <cp:revision>11</cp:revision>
  <dcterms:created xsi:type="dcterms:W3CDTF">2018-02-07T23:52:36Z</dcterms:created>
  <dcterms:modified xsi:type="dcterms:W3CDTF">2018-02-08T16:20:36Z</dcterms:modified>
</cp:coreProperties>
</file>